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2" r:id="rId6"/>
    <p:sldId id="258" r:id="rId7"/>
    <p:sldId id="285" r:id="rId8"/>
    <p:sldId id="263" r:id="rId9"/>
    <p:sldId id="265" r:id="rId10"/>
    <p:sldId id="267" r:id="rId11"/>
    <p:sldId id="288" r:id="rId12"/>
    <p:sldId id="264" r:id="rId13"/>
    <p:sldId id="266" r:id="rId14"/>
    <p:sldId id="268" r:id="rId15"/>
    <p:sldId id="290" r:id="rId16"/>
    <p:sldId id="270" r:id="rId17"/>
    <p:sldId id="284" r:id="rId18"/>
    <p:sldId id="291" r:id="rId19"/>
    <p:sldId id="271" r:id="rId20"/>
    <p:sldId id="293" r:id="rId21"/>
    <p:sldId id="295" r:id="rId22"/>
    <p:sldId id="294" r:id="rId23"/>
    <p:sldId id="292" r:id="rId24"/>
    <p:sldId id="269" r:id="rId25"/>
    <p:sldId id="286" r:id="rId26"/>
    <p:sldId id="272" r:id="rId27"/>
    <p:sldId id="274" r:id="rId28"/>
    <p:sldId id="273" r:id="rId29"/>
    <p:sldId id="275" r:id="rId30"/>
    <p:sldId id="283" r:id="rId31"/>
    <p:sldId id="287" r:id="rId32"/>
    <p:sldId id="276" r:id="rId33"/>
    <p:sldId id="277" r:id="rId34"/>
    <p:sldId id="279" r:id="rId35"/>
    <p:sldId id="278" r:id="rId36"/>
    <p:sldId id="280" r:id="rId37"/>
    <p:sldId id="28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3D6C"/>
    <a:srgbClr val="E6C55C"/>
    <a:srgbClr val="203864"/>
    <a:srgbClr val="BA941C"/>
    <a:srgbClr val="C19A1D"/>
    <a:srgbClr val="C8A01E"/>
    <a:srgbClr val="DFB52D"/>
    <a:srgbClr val="9F7F18"/>
    <a:srgbClr val="AD8100"/>
    <a:srgbClr val="7F6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7.xml.rels><?xml version="1.0" encoding="UTF-8" standalone="yes"?>
<Relationships xmlns="http://schemas.openxmlformats.org/package/2006/relationships"><Relationship Id="rId2" Type="http://schemas.openxmlformats.org/officeDocument/2006/relationships/hyperlink" Target="https://www.cma.gov.kw/documents/55799/1150447/%D9%82%D8%B1%D8%A7%D8%B1%20%D8%B1%D9%82%D9%85%20(10)%20%D9%84%D8%B3%D9%86%D8%A9%202023.pdf/bc362daa-bbd7-d80e-fd16-1027302dd737" TargetMode="External"/><Relationship Id="rId1" Type="http://schemas.openxmlformats.org/officeDocument/2006/relationships/hyperlink" Target="https://www.cma.gov.kw/documents/55799/1445515/%D9%82%D8%B1%D8%A7%D8%B1%20%D8%B1%D9%82%D9%85%20(181)%20%D9%84%D8%B3%D9%86%D8%A9%202023.pdf/060fa286-1712-84db-0d71-bedfbccad8c8" TargetMode="Externa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1A5A1B-75C4-449B-8F22-F3F269DA15B4}" type="doc">
      <dgm:prSet loTypeId="urn:microsoft.com/office/officeart/2005/8/layout/vList5" loCatId="list" qsTypeId="urn:microsoft.com/office/officeart/2005/8/quickstyle/simple1" qsCatId="simple" csTypeId="urn:microsoft.com/office/officeart/2005/8/colors/accent3_1" csCatId="accent3" phldr="1"/>
      <dgm:spPr/>
      <dgm:t>
        <a:bodyPr/>
        <a:lstStyle/>
        <a:p>
          <a:endParaRPr lang="en-US"/>
        </a:p>
      </dgm:t>
    </dgm:pt>
    <dgm:pt modelId="{A214F2A7-51F2-4752-B129-0D8F8401E685}">
      <dgm:prSet custT="1"/>
      <dgm:spPr>
        <a:solidFill>
          <a:srgbClr val="BA941C"/>
        </a:solidFill>
      </dgm:spPr>
      <dgm:t>
        <a:bodyPr/>
        <a:lstStyle/>
        <a:p>
          <a:r>
            <a:rPr lang="ar-KW" sz="1400"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رؤية هيئة أسواق المال</a:t>
          </a:r>
          <a:endParaRPr lang="en-US" sz="1400"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dgm:t>
    </dgm:pt>
    <dgm:pt modelId="{B5D19785-A2BC-451C-9BCE-899834BB19F5}" type="parTrans" cxnId="{274081AE-B611-4080-98BE-33A0C4FCAF46}">
      <dgm:prSet/>
      <dgm:spPr/>
      <dgm:t>
        <a:bodyPr/>
        <a:lstStyle/>
        <a:p>
          <a:endParaRPr lang="en-US"/>
        </a:p>
      </dgm:t>
    </dgm:pt>
    <dgm:pt modelId="{C16ABEE6-EA7B-4E56-A2D4-53FD07D6A5FC}" type="sibTrans" cxnId="{274081AE-B611-4080-98BE-33A0C4FCAF46}">
      <dgm:prSet/>
      <dgm:spPr/>
      <dgm:t>
        <a:bodyPr/>
        <a:lstStyle/>
        <a:p>
          <a:endParaRPr lang="en-US"/>
        </a:p>
      </dgm:t>
    </dgm:pt>
    <dgm:pt modelId="{9C8BDB4D-460A-496F-85C5-984B8D35A9A5}">
      <dgm:prSet custT="1"/>
      <dgm:spPr>
        <a:solidFill>
          <a:schemeClr val="bg1">
            <a:alpha val="90000"/>
          </a:schemeClr>
        </a:solidFill>
        <a:ln w="28575">
          <a:solidFill>
            <a:schemeClr val="tx2">
              <a:lumMod val="50000"/>
              <a:alpha val="90000"/>
            </a:schemeClr>
          </a:solidFill>
        </a:ln>
      </dgm:spPr>
      <dgm:t>
        <a:bodyPr/>
        <a:lstStyle/>
        <a:p>
          <a:pPr algn="r" rtl="1">
            <a:buNone/>
          </a:pPr>
          <a:r>
            <a:rPr lang="ar-KW" sz="1200" kern="1200" dirty="0">
              <a:solidFill>
                <a:srgbClr val="7F6000"/>
              </a:solidFill>
              <a:latin typeface="GE SS Two Bold" panose="020A0503020102020204" pitchFamily="18" charset="-78"/>
              <a:ea typeface="GE SS Two Bold" panose="020A0503020102020204" pitchFamily="18" charset="-78"/>
              <a:cs typeface="GE SS Two Bold" panose="020A0503020102020204" pitchFamily="18" charset="-78"/>
            </a:rPr>
            <a:t>توفير بيئة تنظيمية آمنة وممكنة لتطوير وتنمية أسواق رأس المال في دولة الكويت إلى أسواق متطورة تساهم في الاقتصاد الوطني.</a:t>
          </a:r>
          <a:endParaRPr lang="en-US" sz="1200" kern="1200" dirty="0">
            <a:solidFill>
              <a:srgbClr val="7F6000"/>
            </a:solidFill>
            <a:latin typeface="GE SS Two Bold" panose="020A0503020102020204" pitchFamily="18" charset="-78"/>
            <a:ea typeface="GE SS Two Bold" panose="020A0503020102020204" pitchFamily="18" charset="-78"/>
            <a:cs typeface="GE SS Two Bold" panose="020A0503020102020204" pitchFamily="18" charset="-78"/>
          </a:endParaRPr>
        </a:p>
      </dgm:t>
    </dgm:pt>
    <dgm:pt modelId="{56F8601E-D837-4FA3-9DD6-7857A5F62079}" type="parTrans" cxnId="{B290702F-04C5-4C56-B124-6245791789A0}">
      <dgm:prSet/>
      <dgm:spPr/>
      <dgm:t>
        <a:bodyPr/>
        <a:lstStyle/>
        <a:p>
          <a:endParaRPr lang="en-US"/>
        </a:p>
      </dgm:t>
    </dgm:pt>
    <dgm:pt modelId="{75241C9E-810E-4706-A6B6-0B1916F174FF}" type="sibTrans" cxnId="{B290702F-04C5-4C56-B124-6245791789A0}">
      <dgm:prSet/>
      <dgm:spPr/>
      <dgm:t>
        <a:bodyPr/>
        <a:lstStyle/>
        <a:p>
          <a:endParaRPr lang="en-US"/>
        </a:p>
      </dgm:t>
    </dgm:pt>
    <dgm:pt modelId="{73BEDC99-48CE-41EF-A787-E7728AAFCADC}" type="pres">
      <dgm:prSet presAssocID="{151A5A1B-75C4-449B-8F22-F3F269DA15B4}" presName="Name0" presStyleCnt="0">
        <dgm:presLayoutVars>
          <dgm:dir val="rev"/>
          <dgm:animLvl val="lvl"/>
          <dgm:resizeHandles val="exact"/>
        </dgm:presLayoutVars>
      </dgm:prSet>
      <dgm:spPr/>
    </dgm:pt>
    <dgm:pt modelId="{96A90AAE-7E67-4601-A1DB-C58DE1F3100E}" type="pres">
      <dgm:prSet presAssocID="{A214F2A7-51F2-4752-B129-0D8F8401E685}" presName="linNode" presStyleCnt="0"/>
      <dgm:spPr/>
    </dgm:pt>
    <dgm:pt modelId="{3093DC93-A056-4A0A-AA0F-4F96567F088C}" type="pres">
      <dgm:prSet presAssocID="{A214F2A7-51F2-4752-B129-0D8F8401E685}" presName="parentText" presStyleLbl="node1" presStyleIdx="0" presStyleCnt="1" custScaleX="73034" custScaleY="77615">
        <dgm:presLayoutVars>
          <dgm:chMax val="1"/>
          <dgm:bulletEnabled val="1"/>
        </dgm:presLayoutVars>
      </dgm:prSet>
      <dgm:spPr/>
    </dgm:pt>
    <dgm:pt modelId="{FC8189A4-EAA2-4420-8D4B-5D89D8E9BD2C}" type="pres">
      <dgm:prSet presAssocID="{A214F2A7-51F2-4752-B129-0D8F8401E685}" presName="descendantText" presStyleLbl="alignAccFollowNode1" presStyleIdx="0" presStyleCnt="1">
        <dgm:presLayoutVars>
          <dgm:bulletEnabled val="1"/>
        </dgm:presLayoutVars>
      </dgm:prSet>
      <dgm:spPr/>
    </dgm:pt>
  </dgm:ptLst>
  <dgm:cxnLst>
    <dgm:cxn modelId="{E727D72E-5165-46D5-ACC0-7E38C524E368}" type="presOf" srcId="{A214F2A7-51F2-4752-B129-0D8F8401E685}" destId="{3093DC93-A056-4A0A-AA0F-4F96567F088C}" srcOrd="0" destOrd="0" presId="urn:microsoft.com/office/officeart/2005/8/layout/vList5"/>
    <dgm:cxn modelId="{B290702F-04C5-4C56-B124-6245791789A0}" srcId="{A214F2A7-51F2-4752-B129-0D8F8401E685}" destId="{9C8BDB4D-460A-496F-85C5-984B8D35A9A5}" srcOrd="0" destOrd="0" parTransId="{56F8601E-D837-4FA3-9DD6-7857A5F62079}" sibTransId="{75241C9E-810E-4706-A6B6-0B1916F174FF}"/>
    <dgm:cxn modelId="{76FF6C40-AE05-4B83-8728-867838DD602C}" type="presOf" srcId="{151A5A1B-75C4-449B-8F22-F3F269DA15B4}" destId="{73BEDC99-48CE-41EF-A787-E7728AAFCADC}" srcOrd="0" destOrd="0" presId="urn:microsoft.com/office/officeart/2005/8/layout/vList5"/>
    <dgm:cxn modelId="{8BDBD3A8-EC9F-4388-B422-B1ACD0A0CB3C}" type="presOf" srcId="{9C8BDB4D-460A-496F-85C5-984B8D35A9A5}" destId="{FC8189A4-EAA2-4420-8D4B-5D89D8E9BD2C}" srcOrd="0" destOrd="0" presId="urn:microsoft.com/office/officeart/2005/8/layout/vList5"/>
    <dgm:cxn modelId="{274081AE-B611-4080-98BE-33A0C4FCAF46}" srcId="{151A5A1B-75C4-449B-8F22-F3F269DA15B4}" destId="{A214F2A7-51F2-4752-B129-0D8F8401E685}" srcOrd="0" destOrd="0" parTransId="{B5D19785-A2BC-451C-9BCE-899834BB19F5}" sibTransId="{C16ABEE6-EA7B-4E56-A2D4-53FD07D6A5FC}"/>
    <dgm:cxn modelId="{5EFA5210-248B-469D-90B9-F364ED184198}" type="presParOf" srcId="{73BEDC99-48CE-41EF-A787-E7728AAFCADC}" destId="{96A90AAE-7E67-4601-A1DB-C58DE1F3100E}" srcOrd="0" destOrd="0" presId="urn:microsoft.com/office/officeart/2005/8/layout/vList5"/>
    <dgm:cxn modelId="{8F09F2B2-ECBF-4F34-8A0C-4DBFF6C5E353}" type="presParOf" srcId="{96A90AAE-7E67-4601-A1DB-C58DE1F3100E}" destId="{3093DC93-A056-4A0A-AA0F-4F96567F088C}" srcOrd="0" destOrd="0" presId="urn:microsoft.com/office/officeart/2005/8/layout/vList5"/>
    <dgm:cxn modelId="{133B903B-07FB-437D-AA17-5118DE253FB2}" type="presParOf" srcId="{96A90AAE-7E67-4601-A1DB-C58DE1F3100E}" destId="{FC8189A4-EAA2-4420-8D4B-5D89D8E9BD2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51A5A1B-75C4-449B-8F22-F3F269DA15B4}" type="doc">
      <dgm:prSet loTypeId="urn:microsoft.com/office/officeart/2005/8/layout/vList5" loCatId="list" qsTypeId="urn:microsoft.com/office/officeart/2005/8/quickstyle/simple1" qsCatId="simple" csTypeId="urn:microsoft.com/office/officeart/2005/8/colors/accent3_1" csCatId="accent3" phldr="1"/>
      <dgm:spPr/>
      <dgm:t>
        <a:bodyPr/>
        <a:lstStyle/>
        <a:p>
          <a:endParaRPr lang="en-US"/>
        </a:p>
      </dgm:t>
    </dgm:pt>
    <dgm:pt modelId="{A214F2A7-51F2-4752-B129-0D8F8401E685}">
      <dgm:prSet custT="1"/>
      <dgm:spPr>
        <a:solidFill>
          <a:srgbClr val="BA941C"/>
        </a:solidFill>
      </dgm:spPr>
      <dgm:t>
        <a:bodyPr/>
        <a:lstStyle/>
        <a:p>
          <a:pPr marL="0" lvl="0" indent="0" algn="ctr" defTabSz="622300">
            <a:lnSpc>
              <a:spcPct val="90000"/>
            </a:lnSpc>
            <a:spcBef>
              <a:spcPct val="0"/>
            </a:spcBef>
            <a:spcAft>
              <a:spcPct val="35000"/>
            </a:spcAft>
            <a:buNone/>
          </a:pPr>
          <a:r>
            <a:rPr lang="ar-KW" sz="1400" kern="1200" dirty="0">
              <a:solidFill>
                <a:prstClr val="white"/>
              </a:solidFill>
              <a:latin typeface="GE SS Two Bold" panose="020A0503020102020204" pitchFamily="18" charset="-78"/>
              <a:ea typeface="GE SS Two Bold" panose="020A0503020102020204" pitchFamily="18" charset="-78"/>
              <a:cs typeface="GE SS Two Bold" panose="020A0503020102020204" pitchFamily="18" charset="-78"/>
            </a:rPr>
            <a:t>رسالة هيئة أسواق المال</a:t>
          </a:r>
          <a:endParaRPr lang="en-US" sz="1400" kern="1200" dirty="0">
            <a:solidFill>
              <a:prstClr val="white"/>
            </a:solidFill>
            <a:latin typeface="GE SS Two Bold" panose="020A0503020102020204" pitchFamily="18" charset="-78"/>
            <a:ea typeface="GE SS Two Bold" panose="020A0503020102020204" pitchFamily="18" charset="-78"/>
            <a:cs typeface="GE SS Two Bold" panose="020A0503020102020204" pitchFamily="18" charset="-78"/>
          </a:endParaRPr>
        </a:p>
      </dgm:t>
    </dgm:pt>
    <dgm:pt modelId="{B5D19785-A2BC-451C-9BCE-899834BB19F5}" type="parTrans" cxnId="{274081AE-B611-4080-98BE-33A0C4FCAF46}">
      <dgm:prSet/>
      <dgm:spPr/>
      <dgm:t>
        <a:bodyPr/>
        <a:lstStyle/>
        <a:p>
          <a:endParaRPr lang="en-US"/>
        </a:p>
      </dgm:t>
    </dgm:pt>
    <dgm:pt modelId="{C16ABEE6-EA7B-4E56-A2D4-53FD07D6A5FC}" type="sibTrans" cxnId="{274081AE-B611-4080-98BE-33A0C4FCAF46}">
      <dgm:prSet/>
      <dgm:spPr/>
      <dgm:t>
        <a:bodyPr/>
        <a:lstStyle/>
        <a:p>
          <a:endParaRPr lang="en-US"/>
        </a:p>
      </dgm:t>
    </dgm:pt>
    <dgm:pt modelId="{9C8BDB4D-460A-496F-85C5-984B8D35A9A5}">
      <dgm:prSet custT="1"/>
      <dgm:spPr>
        <a:solidFill>
          <a:schemeClr val="bg1">
            <a:alpha val="90000"/>
          </a:schemeClr>
        </a:solidFill>
        <a:ln w="28575">
          <a:solidFill>
            <a:schemeClr val="tx2">
              <a:lumMod val="50000"/>
              <a:alpha val="90000"/>
            </a:schemeClr>
          </a:solidFill>
        </a:ln>
      </dgm:spPr>
      <dgm:t>
        <a:bodyPr/>
        <a:lstStyle/>
        <a:p>
          <a:pPr marL="114300" lvl="1" indent="-114300" algn="r" defTabSz="533400" rtl="1">
            <a:lnSpc>
              <a:spcPct val="90000"/>
            </a:lnSpc>
            <a:spcBef>
              <a:spcPct val="0"/>
            </a:spcBef>
            <a:spcAft>
              <a:spcPct val="15000"/>
            </a:spcAft>
            <a:buNone/>
          </a:pPr>
          <a:r>
            <a:rPr lang="ar-KW" sz="1200" kern="1200" dirty="0">
              <a:solidFill>
                <a:srgbClr val="7F6000"/>
              </a:solidFill>
              <a:latin typeface="GE SS Two Bold" panose="020A0503020102020204" pitchFamily="18" charset="-78"/>
              <a:ea typeface="GE SS Two Bold" panose="020A0503020102020204" pitchFamily="18" charset="-78"/>
              <a:cs typeface="GE SS Two Bold" panose="020A0503020102020204" pitchFamily="18" charset="-78"/>
            </a:rPr>
            <a:t>  </a:t>
          </a:r>
          <a:endParaRPr lang="en-US" sz="1200" kern="1200" dirty="0">
            <a:solidFill>
              <a:srgbClr val="7F6000"/>
            </a:solidFill>
            <a:latin typeface="GE SS Two Bold" panose="020A0503020102020204" pitchFamily="18" charset="-78"/>
            <a:ea typeface="GE SS Two Bold" panose="020A0503020102020204" pitchFamily="18" charset="-78"/>
            <a:cs typeface="GE SS Two Bold" panose="020A0503020102020204" pitchFamily="18" charset="-78"/>
          </a:endParaRPr>
        </a:p>
      </dgm:t>
    </dgm:pt>
    <dgm:pt modelId="{56F8601E-D837-4FA3-9DD6-7857A5F62079}" type="parTrans" cxnId="{B290702F-04C5-4C56-B124-6245791789A0}">
      <dgm:prSet/>
      <dgm:spPr/>
      <dgm:t>
        <a:bodyPr/>
        <a:lstStyle/>
        <a:p>
          <a:endParaRPr lang="en-US"/>
        </a:p>
      </dgm:t>
    </dgm:pt>
    <dgm:pt modelId="{75241C9E-810E-4706-A6B6-0B1916F174FF}" type="sibTrans" cxnId="{B290702F-04C5-4C56-B124-6245791789A0}">
      <dgm:prSet/>
      <dgm:spPr/>
      <dgm:t>
        <a:bodyPr/>
        <a:lstStyle/>
        <a:p>
          <a:endParaRPr lang="en-US"/>
        </a:p>
      </dgm:t>
    </dgm:pt>
    <dgm:pt modelId="{46EB9BE8-B8E2-4816-BCA6-88F757684F5F}">
      <dgm:prSet custT="1"/>
      <dgm:spPr/>
      <dgm:t>
        <a:bodyPr/>
        <a:lstStyle/>
        <a:p>
          <a:pPr marL="114300" lvl="1" indent="0" algn="r" defTabSz="622300" rtl="1">
            <a:lnSpc>
              <a:spcPct val="90000"/>
            </a:lnSpc>
            <a:spcBef>
              <a:spcPct val="0"/>
            </a:spcBef>
            <a:spcAft>
              <a:spcPct val="15000"/>
            </a:spcAft>
            <a:buNone/>
          </a:pPr>
          <a:endParaRPr lang="en-US" sz="1400" kern="1200" dirty="0">
            <a:solidFill>
              <a:schemeClr val="tx2">
                <a:lumMod val="50000"/>
              </a:schemeClr>
            </a:solidFill>
            <a:cs typeface="mohammad bold art 1" pitchFamily="2" charset="-78"/>
          </a:endParaRPr>
        </a:p>
      </dgm:t>
    </dgm:pt>
    <dgm:pt modelId="{40F8438A-D648-48DA-96E6-743F35714E48}" type="parTrans" cxnId="{835020F4-35EC-4535-87D8-559254FACA0C}">
      <dgm:prSet/>
      <dgm:spPr/>
      <dgm:t>
        <a:bodyPr/>
        <a:lstStyle/>
        <a:p>
          <a:endParaRPr lang="en-US"/>
        </a:p>
      </dgm:t>
    </dgm:pt>
    <dgm:pt modelId="{3C2FCA94-035D-4356-B199-170CAAD68C4F}" type="sibTrans" cxnId="{835020F4-35EC-4535-87D8-559254FACA0C}">
      <dgm:prSet/>
      <dgm:spPr/>
      <dgm:t>
        <a:bodyPr/>
        <a:lstStyle/>
        <a:p>
          <a:endParaRPr lang="en-US"/>
        </a:p>
      </dgm:t>
    </dgm:pt>
    <dgm:pt modelId="{1F0C6688-D2CE-423F-9863-9391B518A726}">
      <dgm:prSet custT="1"/>
      <dgm:spPr>
        <a:solidFill>
          <a:schemeClr val="bg1">
            <a:alpha val="90000"/>
          </a:schemeClr>
        </a:solidFill>
        <a:ln w="28575">
          <a:solidFill>
            <a:schemeClr val="tx2">
              <a:lumMod val="50000"/>
              <a:alpha val="90000"/>
            </a:schemeClr>
          </a:solidFill>
        </a:ln>
      </dgm:spPr>
      <dgm:t>
        <a:bodyPr/>
        <a:lstStyle/>
        <a:p>
          <a:pPr marL="114300" lvl="1" indent="-114300" algn="r" defTabSz="533400" rtl="1">
            <a:lnSpc>
              <a:spcPct val="90000"/>
            </a:lnSpc>
            <a:spcBef>
              <a:spcPct val="0"/>
            </a:spcBef>
            <a:spcAft>
              <a:spcPct val="15000"/>
            </a:spcAft>
            <a:buNone/>
          </a:pPr>
          <a:r>
            <a:rPr lang="ar-KW" sz="1200" kern="1200" dirty="0">
              <a:solidFill>
                <a:srgbClr val="7F6000"/>
              </a:solidFill>
              <a:latin typeface="GE SS Two Bold" panose="020A0503020102020204" pitchFamily="18" charset="-78"/>
              <a:ea typeface="GE SS Two Bold" panose="020A0503020102020204" pitchFamily="18" charset="-78"/>
              <a:cs typeface="GE SS Two Bold" panose="020A0503020102020204" pitchFamily="18" charset="-78"/>
            </a:rPr>
            <a:t> تـعـزيز النظام الإشـرافي والرقـابي والتنظيمي لتـطوير وتنمية أسـواق مـال آمنة وجـاذبـة وتنافسية في دولة الكويت، قائمة على مبدأ العدالة والشفافية والنزاهة ومواكبة لأفضل الممارسات الدولية.</a:t>
          </a:r>
          <a:endParaRPr lang="en-US" sz="1200" kern="1200" dirty="0">
            <a:solidFill>
              <a:srgbClr val="7F6000"/>
            </a:solidFill>
            <a:latin typeface="GE SS Two Bold" panose="020A0503020102020204" pitchFamily="18" charset="-78"/>
            <a:ea typeface="GE SS Two Bold" panose="020A0503020102020204" pitchFamily="18" charset="-78"/>
            <a:cs typeface="GE SS Two Bold" panose="020A0503020102020204" pitchFamily="18" charset="-78"/>
          </a:endParaRPr>
        </a:p>
      </dgm:t>
    </dgm:pt>
    <dgm:pt modelId="{7BA9B687-3A55-431D-BFCD-AB2AB295AE6B}" type="parTrans" cxnId="{8936820E-4EB9-4569-A2C0-4E479B7B2780}">
      <dgm:prSet/>
      <dgm:spPr/>
      <dgm:t>
        <a:bodyPr/>
        <a:lstStyle/>
        <a:p>
          <a:endParaRPr lang="en-US"/>
        </a:p>
      </dgm:t>
    </dgm:pt>
    <dgm:pt modelId="{C705E367-0FD4-4A6F-A4EE-20A5C4C52959}" type="sibTrans" cxnId="{8936820E-4EB9-4569-A2C0-4E479B7B2780}">
      <dgm:prSet/>
      <dgm:spPr/>
      <dgm:t>
        <a:bodyPr/>
        <a:lstStyle/>
        <a:p>
          <a:endParaRPr lang="en-US"/>
        </a:p>
      </dgm:t>
    </dgm:pt>
    <dgm:pt modelId="{73BEDC99-48CE-41EF-A787-E7728AAFCADC}" type="pres">
      <dgm:prSet presAssocID="{151A5A1B-75C4-449B-8F22-F3F269DA15B4}" presName="Name0" presStyleCnt="0">
        <dgm:presLayoutVars>
          <dgm:dir val="rev"/>
          <dgm:animLvl val="lvl"/>
          <dgm:resizeHandles val="exact"/>
        </dgm:presLayoutVars>
      </dgm:prSet>
      <dgm:spPr/>
    </dgm:pt>
    <dgm:pt modelId="{96A90AAE-7E67-4601-A1DB-C58DE1F3100E}" type="pres">
      <dgm:prSet presAssocID="{A214F2A7-51F2-4752-B129-0D8F8401E685}" presName="linNode" presStyleCnt="0"/>
      <dgm:spPr/>
    </dgm:pt>
    <dgm:pt modelId="{3093DC93-A056-4A0A-AA0F-4F96567F088C}" type="pres">
      <dgm:prSet presAssocID="{A214F2A7-51F2-4752-B129-0D8F8401E685}" presName="parentText" presStyleLbl="node1" presStyleIdx="0" presStyleCnt="1" custScaleX="73034" custScaleY="77615">
        <dgm:presLayoutVars>
          <dgm:chMax val="1"/>
          <dgm:bulletEnabled val="1"/>
        </dgm:presLayoutVars>
      </dgm:prSet>
      <dgm:spPr/>
    </dgm:pt>
    <dgm:pt modelId="{FC8189A4-EAA2-4420-8D4B-5D89D8E9BD2C}" type="pres">
      <dgm:prSet presAssocID="{A214F2A7-51F2-4752-B129-0D8F8401E685}" presName="descendantText" presStyleLbl="alignAccFollowNode1" presStyleIdx="0" presStyleCnt="1">
        <dgm:presLayoutVars>
          <dgm:bulletEnabled val="1"/>
        </dgm:presLayoutVars>
      </dgm:prSet>
      <dgm:spPr/>
    </dgm:pt>
  </dgm:ptLst>
  <dgm:cxnLst>
    <dgm:cxn modelId="{8936820E-4EB9-4569-A2C0-4E479B7B2780}" srcId="{A214F2A7-51F2-4752-B129-0D8F8401E685}" destId="{1F0C6688-D2CE-423F-9863-9391B518A726}" srcOrd="1" destOrd="0" parTransId="{7BA9B687-3A55-431D-BFCD-AB2AB295AE6B}" sibTransId="{C705E367-0FD4-4A6F-A4EE-20A5C4C52959}"/>
    <dgm:cxn modelId="{E727D72E-5165-46D5-ACC0-7E38C524E368}" type="presOf" srcId="{A214F2A7-51F2-4752-B129-0D8F8401E685}" destId="{3093DC93-A056-4A0A-AA0F-4F96567F088C}" srcOrd="0" destOrd="0" presId="urn:microsoft.com/office/officeart/2005/8/layout/vList5"/>
    <dgm:cxn modelId="{B290702F-04C5-4C56-B124-6245791789A0}" srcId="{A214F2A7-51F2-4752-B129-0D8F8401E685}" destId="{9C8BDB4D-460A-496F-85C5-984B8D35A9A5}" srcOrd="0" destOrd="0" parTransId="{56F8601E-D837-4FA3-9DD6-7857A5F62079}" sibTransId="{75241C9E-810E-4706-A6B6-0B1916F174FF}"/>
    <dgm:cxn modelId="{B9F45E34-624F-4825-BFCF-870DE81CA6C4}" type="presOf" srcId="{1F0C6688-D2CE-423F-9863-9391B518A726}" destId="{FC8189A4-EAA2-4420-8D4B-5D89D8E9BD2C}" srcOrd="0" destOrd="1" presId="urn:microsoft.com/office/officeart/2005/8/layout/vList5"/>
    <dgm:cxn modelId="{76FF6C40-AE05-4B83-8728-867838DD602C}" type="presOf" srcId="{151A5A1B-75C4-449B-8F22-F3F269DA15B4}" destId="{73BEDC99-48CE-41EF-A787-E7728AAFCADC}" srcOrd="0" destOrd="0" presId="urn:microsoft.com/office/officeart/2005/8/layout/vList5"/>
    <dgm:cxn modelId="{8BDBD3A8-EC9F-4388-B422-B1ACD0A0CB3C}" type="presOf" srcId="{9C8BDB4D-460A-496F-85C5-984B8D35A9A5}" destId="{FC8189A4-EAA2-4420-8D4B-5D89D8E9BD2C}" srcOrd="0" destOrd="0" presId="urn:microsoft.com/office/officeart/2005/8/layout/vList5"/>
    <dgm:cxn modelId="{274081AE-B611-4080-98BE-33A0C4FCAF46}" srcId="{151A5A1B-75C4-449B-8F22-F3F269DA15B4}" destId="{A214F2A7-51F2-4752-B129-0D8F8401E685}" srcOrd="0" destOrd="0" parTransId="{B5D19785-A2BC-451C-9BCE-899834BB19F5}" sibTransId="{C16ABEE6-EA7B-4E56-A2D4-53FD07D6A5FC}"/>
    <dgm:cxn modelId="{D52739CF-7682-4A92-877C-2FE8470C86E6}" type="presOf" srcId="{46EB9BE8-B8E2-4816-BCA6-88F757684F5F}" destId="{FC8189A4-EAA2-4420-8D4B-5D89D8E9BD2C}" srcOrd="0" destOrd="2" presId="urn:microsoft.com/office/officeart/2005/8/layout/vList5"/>
    <dgm:cxn modelId="{835020F4-35EC-4535-87D8-559254FACA0C}" srcId="{A214F2A7-51F2-4752-B129-0D8F8401E685}" destId="{46EB9BE8-B8E2-4816-BCA6-88F757684F5F}" srcOrd="2" destOrd="0" parTransId="{40F8438A-D648-48DA-96E6-743F35714E48}" sibTransId="{3C2FCA94-035D-4356-B199-170CAAD68C4F}"/>
    <dgm:cxn modelId="{5EFA5210-248B-469D-90B9-F364ED184198}" type="presParOf" srcId="{73BEDC99-48CE-41EF-A787-E7728AAFCADC}" destId="{96A90AAE-7E67-4601-A1DB-C58DE1F3100E}" srcOrd="0" destOrd="0" presId="urn:microsoft.com/office/officeart/2005/8/layout/vList5"/>
    <dgm:cxn modelId="{8F09F2B2-ECBF-4F34-8A0C-4DBFF6C5E353}" type="presParOf" srcId="{96A90AAE-7E67-4601-A1DB-C58DE1F3100E}" destId="{3093DC93-A056-4A0A-AA0F-4F96567F088C}" srcOrd="0" destOrd="0" presId="urn:microsoft.com/office/officeart/2005/8/layout/vList5"/>
    <dgm:cxn modelId="{133B903B-07FB-437D-AA17-5118DE253FB2}" type="presParOf" srcId="{96A90AAE-7E67-4601-A1DB-C58DE1F3100E}" destId="{FC8189A4-EAA2-4420-8D4B-5D89D8E9BD2C}"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151A5A1B-75C4-449B-8F22-F3F269DA15B4}" type="doc">
      <dgm:prSet loTypeId="urn:microsoft.com/office/officeart/2005/8/layout/vList5" loCatId="list" qsTypeId="urn:microsoft.com/office/officeart/2005/8/quickstyle/simple1" qsCatId="simple" csTypeId="urn:microsoft.com/office/officeart/2005/8/colors/accent3_1" csCatId="accent3" phldr="1"/>
      <dgm:spPr/>
      <dgm:t>
        <a:bodyPr/>
        <a:lstStyle/>
        <a:p>
          <a:endParaRPr lang="en-US"/>
        </a:p>
      </dgm:t>
    </dgm:pt>
    <dgm:pt modelId="{A214F2A7-51F2-4752-B129-0D8F8401E685}">
      <dgm:prSet custT="1"/>
      <dgm:spPr>
        <a:solidFill>
          <a:schemeClr val="accent1">
            <a:lumMod val="50000"/>
          </a:schemeClr>
        </a:solidFill>
      </dgm:spPr>
      <dgm:t>
        <a:bodyPr/>
        <a:lstStyle/>
        <a:p>
          <a:pPr marL="0" lvl="0" indent="0" algn="ctr" defTabSz="622300">
            <a:lnSpc>
              <a:spcPct val="90000"/>
            </a:lnSpc>
            <a:spcBef>
              <a:spcPct val="0"/>
            </a:spcBef>
            <a:spcAft>
              <a:spcPct val="35000"/>
            </a:spcAft>
            <a:buNone/>
          </a:pPr>
          <a:r>
            <a:rPr lang="ar-KW" sz="1400" kern="1200" dirty="0">
              <a:solidFill>
                <a:prstClr val="white"/>
              </a:solidFill>
              <a:latin typeface="GE SS Two Bold" panose="020A0503020102020204" pitchFamily="18" charset="-78"/>
              <a:ea typeface="GE SS Two Bold" panose="020A0503020102020204" pitchFamily="18" charset="-78"/>
              <a:cs typeface="GE SS Two Bold" panose="020A0503020102020204" pitchFamily="18" charset="-78"/>
            </a:rPr>
            <a:t>رؤية مشروع التقنيات المالية</a:t>
          </a:r>
          <a:endParaRPr lang="en-US" sz="1400" kern="1200" dirty="0">
            <a:solidFill>
              <a:prstClr val="white"/>
            </a:solidFill>
            <a:latin typeface="GE SS Two Bold" panose="020A0503020102020204" pitchFamily="18" charset="-78"/>
            <a:ea typeface="GE SS Two Bold" panose="020A0503020102020204" pitchFamily="18" charset="-78"/>
            <a:cs typeface="GE SS Two Bold" panose="020A0503020102020204" pitchFamily="18" charset="-78"/>
          </a:endParaRPr>
        </a:p>
      </dgm:t>
    </dgm:pt>
    <dgm:pt modelId="{B5D19785-A2BC-451C-9BCE-899834BB19F5}" type="parTrans" cxnId="{274081AE-B611-4080-98BE-33A0C4FCAF46}">
      <dgm:prSet/>
      <dgm:spPr/>
      <dgm:t>
        <a:bodyPr/>
        <a:lstStyle/>
        <a:p>
          <a:endParaRPr lang="en-US"/>
        </a:p>
      </dgm:t>
    </dgm:pt>
    <dgm:pt modelId="{C16ABEE6-EA7B-4E56-A2D4-53FD07D6A5FC}" type="sibTrans" cxnId="{274081AE-B611-4080-98BE-33A0C4FCAF46}">
      <dgm:prSet/>
      <dgm:spPr/>
      <dgm:t>
        <a:bodyPr/>
        <a:lstStyle/>
        <a:p>
          <a:endParaRPr lang="en-US"/>
        </a:p>
      </dgm:t>
    </dgm:pt>
    <dgm:pt modelId="{9C8BDB4D-460A-496F-85C5-984B8D35A9A5}">
      <dgm:prSet custT="1"/>
      <dgm:spPr>
        <a:solidFill>
          <a:schemeClr val="bg1">
            <a:alpha val="90000"/>
          </a:schemeClr>
        </a:solidFill>
        <a:ln w="28575">
          <a:solidFill>
            <a:schemeClr val="accent4">
              <a:lumMod val="50000"/>
              <a:alpha val="90000"/>
            </a:schemeClr>
          </a:solidFill>
        </a:ln>
      </dgm:spPr>
      <dgm:t>
        <a:bodyPr/>
        <a:lstStyle/>
        <a:p>
          <a:pPr rtl="1">
            <a:buNone/>
          </a:pPr>
          <a:r>
            <a:rPr lang="ar-KW" sz="1200" dirty="0">
              <a:solidFill>
                <a:schemeClr val="tx2">
                  <a:lumMod val="50000"/>
                </a:schemeClr>
              </a:solidFill>
              <a:latin typeface="GE SS Two Bold" panose="020A0503020102020204" pitchFamily="18" charset="-78"/>
              <a:ea typeface="GE SS Two Bold" panose="020A0503020102020204" pitchFamily="18" charset="-78"/>
              <a:cs typeface="GE SS Two Bold" panose="020A0503020102020204" pitchFamily="18" charset="-78"/>
            </a:rPr>
            <a:t>   تسعى الهيئة لتصميم وتنفيذ إطار استراتيجي ينظم ويطور قطاع التقنيات المالية في أسواق المال، وذلك من خلال دعم رواد الأعمال والابتكارات في مجال التقنيات المالية في دولة الكويت والمساهمة في تحقيق الشمول المالي وهو ما يتم تفعيله عن طريق الكتاب التاسع عشر من اللائحة التنفيذية.</a:t>
          </a:r>
          <a:endParaRPr lang="en-US" sz="1200" dirty="0">
            <a:solidFill>
              <a:schemeClr val="tx2">
                <a:lumMod val="50000"/>
              </a:schemeClr>
            </a:solidFill>
            <a:latin typeface="GE SS Two Bold" panose="020A0503020102020204" pitchFamily="18" charset="-78"/>
            <a:ea typeface="GE SS Two Bold" panose="020A0503020102020204" pitchFamily="18" charset="-78"/>
            <a:cs typeface="GE SS Two Bold" panose="020A0503020102020204" pitchFamily="18" charset="-78"/>
          </a:endParaRPr>
        </a:p>
      </dgm:t>
    </dgm:pt>
    <dgm:pt modelId="{56F8601E-D837-4FA3-9DD6-7857A5F62079}" type="parTrans" cxnId="{B290702F-04C5-4C56-B124-6245791789A0}">
      <dgm:prSet/>
      <dgm:spPr/>
      <dgm:t>
        <a:bodyPr/>
        <a:lstStyle/>
        <a:p>
          <a:endParaRPr lang="en-US"/>
        </a:p>
      </dgm:t>
    </dgm:pt>
    <dgm:pt modelId="{75241C9E-810E-4706-A6B6-0B1916F174FF}" type="sibTrans" cxnId="{B290702F-04C5-4C56-B124-6245791789A0}">
      <dgm:prSet/>
      <dgm:spPr/>
      <dgm:t>
        <a:bodyPr/>
        <a:lstStyle/>
        <a:p>
          <a:endParaRPr lang="en-US"/>
        </a:p>
      </dgm:t>
    </dgm:pt>
    <dgm:pt modelId="{73BEDC99-48CE-41EF-A787-E7728AAFCADC}" type="pres">
      <dgm:prSet presAssocID="{151A5A1B-75C4-449B-8F22-F3F269DA15B4}" presName="Name0" presStyleCnt="0">
        <dgm:presLayoutVars>
          <dgm:dir val="rev"/>
          <dgm:animLvl val="lvl"/>
          <dgm:resizeHandles val="exact"/>
        </dgm:presLayoutVars>
      </dgm:prSet>
      <dgm:spPr/>
    </dgm:pt>
    <dgm:pt modelId="{96A90AAE-7E67-4601-A1DB-C58DE1F3100E}" type="pres">
      <dgm:prSet presAssocID="{A214F2A7-51F2-4752-B129-0D8F8401E685}" presName="linNode" presStyleCnt="0"/>
      <dgm:spPr/>
    </dgm:pt>
    <dgm:pt modelId="{3093DC93-A056-4A0A-AA0F-4F96567F088C}" type="pres">
      <dgm:prSet presAssocID="{A214F2A7-51F2-4752-B129-0D8F8401E685}" presName="parentText" presStyleLbl="node1" presStyleIdx="0" presStyleCnt="1" custScaleX="73034" custScaleY="77615">
        <dgm:presLayoutVars>
          <dgm:chMax val="1"/>
          <dgm:bulletEnabled val="1"/>
        </dgm:presLayoutVars>
      </dgm:prSet>
      <dgm:spPr/>
    </dgm:pt>
    <dgm:pt modelId="{FC8189A4-EAA2-4420-8D4B-5D89D8E9BD2C}" type="pres">
      <dgm:prSet presAssocID="{A214F2A7-51F2-4752-B129-0D8F8401E685}" presName="descendantText" presStyleLbl="alignAccFollowNode1" presStyleIdx="0" presStyleCnt="1">
        <dgm:presLayoutVars>
          <dgm:bulletEnabled val="1"/>
        </dgm:presLayoutVars>
      </dgm:prSet>
      <dgm:spPr/>
    </dgm:pt>
  </dgm:ptLst>
  <dgm:cxnLst>
    <dgm:cxn modelId="{E727D72E-5165-46D5-ACC0-7E38C524E368}" type="presOf" srcId="{A214F2A7-51F2-4752-B129-0D8F8401E685}" destId="{3093DC93-A056-4A0A-AA0F-4F96567F088C}" srcOrd="0" destOrd="0" presId="urn:microsoft.com/office/officeart/2005/8/layout/vList5"/>
    <dgm:cxn modelId="{B290702F-04C5-4C56-B124-6245791789A0}" srcId="{A214F2A7-51F2-4752-B129-0D8F8401E685}" destId="{9C8BDB4D-460A-496F-85C5-984B8D35A9A5}" srcOrd="0" destOrd="0" parTransId="{56F8601E-D837-4FA3-9DD6-7857A5F62079}" sibTransId="{75241C9E-810E-4706-A6B6-0B1916F174FF}"/>
    <dgm:cxn modelId="{76FF6C40-AE05-4B83-8728-867838DD602C}" type="presOf" srcId="{151A5A1B-75C4-449B-8F22-F3F269DA15B4}" destId="{73BEDC99-48CE-41EF-A787-E7728AAFCADC}" srcOrd="0" destOrd="0" presId="urn:microsoft.com/office/officeart/2005/8/layout/vList5"/>
    <dgm:cxn modelId="{8BDBD3A8-EC9F-4388-B422-B1ACD0A0CB3C}" type="presOf" srcId="{9C8BDB4D-460A-496F-85C5-984B8D35A9A5}" destId="{FC8189A4-EAA2-4420-8D4B-5D89D8E9BD2C}" srcOrd="0" destOrd="0" presId="urn:microsoft.com/office/officeart/2005/8/layout/vList5"/>
    <dgm:cxn modelId="{274081AE-B611-4080-98BE-33A0C4FCAF46}" srcId="{151A5A1B-75C4-449B-8F22-F3F269DA15B4}" destId="{A214F2A7-51F2-4752-B129-0D8F8401E685}" srcOrd="0" destOrd="0" parTransId="{B5D19785-A2BC-451C-9BCE-899834BB19F5}" sibTransId="{C16ABEE6-EA7B-4E56-A2D4-53FD07D6A5FC}"/>
    <dgm:cxn modelId="{5EFA5210-248B-469D-90B9-F364ED184198}" type="presParOf" srcId="{73BEDC99-48CE-41EF-A787-E7728AAFCADC}" destId="{96A90AAE-7E67-4601-A1DB-C58DE1F3100E}" srcOrd="0" destOrd="0" presId="urn:microsoft.com/office/officeart/2005/8/layout/vList5"/>
    <dgm:cxn modelId="{8F09F2B2-ECBF-4F34-8A0C-4DBFF6C5E353}" type="presParOf" srcId="{96A90AAE-7E67-4601-A1DB-C58DE1F3100E}" destId="{3093DC93-A056-4A0A-AA0F-4F96567F088C}" srcOrd="0" destOrd="0" presId="urn:microsoft.com/office/officeart/2005/8/layout/vList5"/>
    <dgm:cxn modelId="{133B903B-07FB-437D-AA17-5118DE253FB2}" type="presParOf" srcId="{96A90AAE-7E67-4601-A1DB-C58DE1F3100E}" destId="{FC8189A4-EAA2-4420-8D4B-5D89D8E9BD2C}" srcOrd="1" destOrd="0" presId="urn:microsoft.com/office/officeart/2005/8/layout/vList5"/>
  </dgm:cxnLst>
  <dgm:bg/>
  <dgm:whole/>
  <dgm:extLst>
    <a:ext uri="http://schemas.microsoft.com/office/drawing/2008/diagram">
      <dsp:dataModelExt xmlns:dsp="http://schemas.microsoft.com/office/drawing/2008/diagram" relId="rId1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58F0A825-697E-460A-BF5F-F690059187D1}" type="doc">
      <dgm:prSet loTypeId="urn:microsoft.com/office/officeart/2005/8/layout/rings+Icon" loCatId="officeonline" qsTypeId="urn:microsoft.com/office/officeart/2005/8/quickstyle/simple1" qsCatId="simple" csTypeId="urn:microsoft.com/office/officeart/2005/8/colors/accent0_3" csCatId="mainScheme" phldr="1"/>
      <dgm:spPr/>
    </dgm:pt>
    <dgm:pt modelId="{20EAA3EB-4D9B-4C1E-9799-4EC856009C54}">
      <dgm:prSet phldrT="[Text]" custT="1"/>
      <dgm:spPr>
        <a:solidFill>
          <a:schemeClr val="bg1">
            <a:lumMod val="75000"/>
            <a:alpha val="50000"/>
          </a:schemeClr>
        </a:solidFill>
      </dgm:spPr>
      <dgm:t>
        <a:bodyPr/>
        <a:lstStyle/>
        <a:p>
          <a:endParaRPr lang="ar-KW" sz="16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p>
          <a:r>
            <a:rPr lang="ar-KW" sz="16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المستثمرون</a:t>
          </a:r>
          <a:endParaRPr lang="en-US" sz="16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dgm:t>
    </dgm:pt>
    <dgm:pt modelId="{AE679852-A05A-4320-B6DB-E43592E28BCA}" type="parTrans" cxnId="{E029A5DE-DF23-41CE-B422-ECACAF9BFC16}">
      <dgm:prSet/>
      <dgm:spPr/>
      <dgm:t>
        <a:bodyPr/>
        <a:lstStyle/>
        <a:p>
          <a:endParaRPr lang="en-US"/>
        </a:p>
      </dgm:t>
    </dgm:pt>
    <dgm:pt modelId="{BD1EAE67-E5E7-436F-B187-1630D679D1A7}" type="sibTrans" cxnId="{E029A5DE-DF23-41CE-B422-ECACAF9BFC16}">
      <dgm:prSet/>
      <dgm:spPr/>
      <dgm:t>
        <a:bodyPr/>
        <a:lstStyle/>
        <a:p>
          <a:endParaRPr lang="en-US"/>
        </a:p>
      </dgm:t>
    </dgm:pt>
    <dgm:pt modelId="{A3448AF6-51A9-45EB-B7A2-1439ACBEBD80}">
      <dgm:prSet phldrT="[Text]" custT="1"/>
      <dgm:spPr>
        <a:solidFill>
          <a:srgbClr val="203864">
            <a:alpha val="50000"/>
          </a:srgbClr>
        </a:solidFill>
      </dgm:spPr>
      <dgm:t>
        <a:bodyPr/>
        <a:lstStyle/>
        <a:p>
          <a:endParaRPr lang="ar-KW" sz="16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p>
          <a:r>
            <a:rPr lang="ar-KW" sz="16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مصدري</a:t>
          </a:r>
        </a:p>
        <a:p>
          <a:r>
            <a:rPr lang="ar-KW" sz="16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العروض</a:t>
          </a:r>
          <a:endParaRPr lang="en-US" sz="16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dgm:t>
    </dgm:pt>
    <dgm:pt modelId="{AEC43A79-0AB7-4B99-88A6-D52C9CE9B9E1}" type="parTrans" cxnId="{17822E47-68E3-4478-9CF0-C89F1C7888BA}">
      <dgm:prSet/>
      <dgm:spPr/>
      <dgm:t>
        <a:bodyPr/>
        <a:lstStyle/>
        <a:p>
          <a:endParaRPr lang="en-US"/>
        </a:p>
      </dgm:t>
    </dgm:pt>
    <dgm:pt modelId="{D4A06300-FAC8-47F2-A00B-2EF141E17100}" type="sibTrans" cxnId="{17822E47-68E3-4478-9CF0-C89F1C7888BA}">
      <dgm:prSet/>
      <dgm:spPr/>
      <dgm:t>
        <a:bodyPr/>
        <a:lstStyle/>
        <a:p>
          <a:endParaRPr lang="en-US"/>
        </a:p>
      </dgm:t>
    </dgm:pt>
    <dgm:pt modelId="{3DB0F3A0-652B-41C1-9228-308219EC1B45}">
      <dgm:prSet phldrT="[Text]" custT="1"/>
      <dgm:spPr>
        <a:solidFill>
          <a:srgbClr val="E6C55C">
            <a:alpha val="50000"/>
          </a:srgbClr>
        </a:solidFill>
      </dgm:spPr>
      <dgm:t>
        <a:bodyPr/>
        <a:lstStyle/>
        <a:p>
          <a:endParaRPr lang="ar-KW" sz="16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p>
          <a:r>
            <a:rPr lang="ar-KW" sz="16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منصة التمويل الجماعي القائم على الأوراق المالية</a:t>
          </a:r>
          <a:endParaRPr lang="en-US" sz="16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dgm:t>
    </dgm:pt>
    <dgm:pt modelId="{AB698C72-8FE1-4190-A096-5993A670A1B3}" type="parTrans" cxnId="{3F46AE8E-1178-430F-803E-DC08C74DFD30}">
      <dgm:prSet/>
      <dgm:spPr/>
      <dgm:t>
        <a:bodyPr/>
        <a:lstStyle/>
        <a:p>
          <a:endParaRPr lang="en-US"/>
        </a:p>
      </dgm:t>
    </dgm:pt>
    <dgm:pt modelId="{39D5A863-A036-4B25-A714-C01393FF03B4}" type="sibTrans" cxnId="{3F46AE8E-1178-430F-803E-DC08C74DFD30}">
      <dgm:prSet/>
      <dgm:spPr/>
      <dgm:t>
        <a:bodyPr/>
        <a:lstStyle/>
        <a:p>
          <a:endParaRPr lang="en-US"/>
        </a:p>
      </dgm:t>
    </dgm:pt>
    <dgm:pt modelId="{75BD6D66-58D4-4246-88CA-72B9C0796818}" type="pres">
      <dgm:prSet presAssocID="{58F0A825-697E-460A-BF5F-F690059187D1}" presName="Name0" presStyleCnt="0">
        <dgm:presLayoutVars>
          <dgm:chMax val="7"/>
          <dgm:dir/>
          <dgm:resizeHandles val="exact"/>
        </dgm:presLayoutVars>
      </dgm:prSet>
      <dgm:spPr/>
    </dgm:pt>
    <dgm:pt modelId="{227205E6-FE18-4EDD-8D33-FD613DEECDE1}" type="pres">
      <dgm:prSet presAssocID="{58F0A825-697E-460A-BF5F-F690059187D1}" presName="ellipse1" presStyleLbl="vennNode1" presStyleIdx="0" presStyleCnt="3">
        <dgm:presLayoutVars>
          <dgm:bulletEnabled val="1"/>
        </dgm:presLayoutVars>
      </dgm:prSet>
      <dgm:spPr/>
    </dgm:pt>
    <dgm:pt modelId="{3C85F71B-EF6F-474D-844F-7B48020A78E6}" type="pres">
      <dgm:prSet presAssocID="{58F0A825-697E-460A-BF5F-F690059187D1}" presName="ellipse2" presStyleLbl="vennNode1" presStyleIdx="1" presStyleCnt="3">
        <dgm:presLayoutVars>
          <dgm:bulletEnabled val="1"/>
        </dgm:presLayoutVars>
      </dgm:prSet>
      <dgm:spPr/>
    </dgm:pt>
    <dgm:pt modelId="{01591E4B-D879-4EEB-8FDF-740DEBD81E33}" type="pres">
      <dgm:prSet presAssocID="{58F0A825-697E-460A-BF5F-F690059187D1}" presName="ellipse3" presStyleLbl="vennNode1" presStyleIdx="2" presStyleCnt="3">
        <dgm:presLayoutVars>
          <dgm:bulletEnabled val="1"/>
        </dgm:presLayoutVars>
      </dgm:prSet>
      <dgm:spPr/>
    </dgm:pt>
  </dgm:ptLst>
  <dgm:cxnLst>
    <dgm:cxn modelId="{17822E47-68E3-4478-9CF0-C89F1C7888BA}" srcId="{58F0A825-697E-460A-BF5F-F690059187D1}" destId="{A3448AF6-51A9-45EB-B7A2-1439ACBEBD80}" srcOrd="1" destOrd="0" parTransId="{AEC43A79-0AB7-4B99-88A6-D52C9CE9B9E1}" sibTransId="{D4A06300-FAC8-47F2-A00B-2EF141E17100}"/>
    <dgm:cxn modelId="{BD7CD373-DF84-4BEB-9CA5-EA6440F77D41}" type="presOf" srcId="{20EAA3EB-4D9B-4C1E-9799-4EC856009C54}" destId="{227205E6-FE18-4EDD-8D33-FD613DEECDE1}" srcOrd="0" destOrd="0" presId="urn:microsoft.com/office/officeart/2005/8/layout/rings+Icon"/>
    <dgm:cxn modelId="{7443C35A-A5DB-4AFB-B59C-4E53C5E48DD5}" type="presOf" srcId="{A3448AF6-51A9-45EB-B7A2-1439ACBEBD80}" destId="{3C85F71B-EF6F-474D-844F-7B48020A78E6}" srcOrd="0" destOrd="0" presId="urn:microsoft.com/office/officeart/2005/8/layout/rings+Icon"/>
    <dgm:cxn modelId="{3F46AE8E-1178-430F-803E-DC08C74DFD30}" srcId="{58F0A825-697E-460A-BF5F-F690059187D1}" destId="{3DB0F3A0-652B-41C1-9228-308219EC1B45}" srcOrd="2" destOrd="0" parTransId="{AB698C72-8FE1-4190-A096-5993A670A1B3}" sibTransId="{39D5A863-A036-4B25-A714-C01393FF03B4}"/>
    <dgm:cxn modelId="{626ADFA9-FF8C-4A0E-92E7-7027FF73DD8A}" type="presOf" srcId="{58F0A825-697E-460A-BF5F-F690059187D1}" destId="{75BD6D66-58D4-4246-88CA-72B9C0796818}" srcOrd="0" destOrd="0" presId="urn:microsoft.com/office/officeart/2005/8/layout/rings+Icon"/>
    <dgm:cxn modelId="{E029A5DE-DF23-41CE-B422-ECACAF9BFC16}" srcId="{58F0A825-697E-460A-BF5F-F690059187D1}" destId="{20EAA3EB-4D9B-4C1E-9799-4EC856009C54}" srcOrd="0" destOrd="0" parTransId="{AE679852-A05A-4320-B6DB-E43592E28BCA}" sibTransId="{BD1EAE67-E5E7-436F-B187-1630D679D1A7}"/>
    <dgm:cxn modelId="{746546EE-4575-4897-85EA-E9936D72DAE8}" type="presOf" srcId="{3DB0F3A0-652B-41C1-9228-308219EC1B45}" destId="{01591E4B-D879-4EEB-8FDF-740DEBD81E33}" srcOrd="0" destOrd="0" presId="urn:microsoft.com/office/officeart/2005/8/layout/rings+Icon"/>
    <dgm:cxn modelId="{6BDFC6ED-012C-491B-884D-27462CE57D3C}" type="presParOf" srcId="{75BD6D66-58D4-4246-88CA-72B9C0796818}" destId="{227205E6-FE18-4EDD-8D33-FD613DEECDE1}" srcOrd="0" destOrd="0" presId="urn:microsoft.com/office/officeart/2005/8/layout/rings+Icon"/>
    <dgm:cxn modelId="{2759B23C-E5A5-43EA-A6B7-36DF6E232F55}" type="presParOf" srcId="{75BD6D66-58D4-4246-88CA-72B9C0796818}" destId="{3C85F71B-EF6F-474D-844F-7B48020A78E6}" srcOrd="1" destOrd="0" presId="urn:microsoft.com/office/officeart/2005/8/layout/rings+Icon"/>
    <dgm:cxn modelId="{FFC20DF3-CFA2-48A2-8F25-B4EF99D06AC7}" type="presParOf" srcId="{75BD6D66-58D4-4246-88CA-72B9C0796818}" destId="{01591E4B-D879-4EEB-8FDF-740DEBD81E33}" srcOrd="2"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2D1D17-A14C-4E01-973E-449872954E29}" type="doc">
      <dgm:prSet loTypeId="urn:microsoft.com/office/officeart/2005/8/layout/vList5" loCatId="list" qsTypeId="urn:microsoft.com/office/officeart/2005/8/quickstyle/simple2" qsCatId="simple" csTypeId="urn:microsoft.com/office/officeart/2005/8/colors/accent0_3" csCatId="mainScheme" phldr="1"/>
      <dgm:spPr/>
      <dgm:t>
        <a:bodyPr/>
        <a:lstStyle/>
        <a:p>
          <a:endParaRPr lang="en-US"/>
        </a:p>
      </dgm:t>
    </dgm:pt>
    <dgm:pt modelId="{E79D1DB6-E98E-4C78-AAB1-C061456B9C0E}">
      <dgm:prSet custT="1"/>
      <dgm:spPr/>
      <dgm:t>
        <a:bodyPr spcFirstLastPara="0" vert="horz" wrap="square" lIns="41910" tIns="41910" rIns="41910" bIns="41910" numCol="1" spcCol="1270" anchor="ctr" anchorCtr="0"/>
        <a:lstStyle/>
        <a:p>
          <a:pPr algn="ctr" rtl="1">
            <a:buNone/>
          </a:pPr>
          <a:r>
            <a:rPr lang="ar-KW" sz="110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تقوم منصة التمويل الجماعي بالتأكد من استيفاء العرض (المشروع) لجميع المتطلبات والشروط ومن ثم إدراجه على المنصة لتمكين المستثمرين من الاطلاع عليه </a:t>
          </a:r>
        </a:p>
      </dgm:t>
    </dgm:pt>
    <dgm:pt modelId="{B211C05F-98B6-4968-AB48-D7A3E34D2E47}" type="parTrans" cxnId="{FB716CCE-F2D9-48E9-9302-30800A484FD1}">
      <dgm:prSet/>
      <dgm:spPr/>
      <dgm:t>
        <a:bodyPr/>
        <a:lstStyle/>
        <a:p>
          <a:pPr algn="ctr" rtl="1"/>
          <a:endParaRPr lang="en-US" sz="1600">
            <a:cs typeface="mohammad bold art 1" pitchFamily="2" charset="-78"/>
          </a:endParaRPr>
        </a:p>
      </dgm:t>
    </dgm:pt>
    <dgm:pt modelId="{E8B78075-94CE-4037-AB85-1A22F7911408}" type="sibTrans" cxnId="{FB716CCE-F2D9-48E9-9302-30800A484FD1}">
      <dgm:prSet custT="1"/>
      <dgm:spPr/>
      <dgm:t>
        <a:bodyPr spcFirstLastPara="0" vert="horz" wrap="square" lIns="25400" tIns="25400" rIns="25400" bIns="25400" numCol="1" spcCol="1270" anchor="ctr" anchorCtr="0"/>
        <a:lstStyle/>
        <a:p>
          <a:pPr marL="0" lvl="0" indent="0" algn="ctr" defTabSz="889000" rtl="1">
            <a:lnSpc>
              <a:spcPct val="90000"/>
            </a:lnSpc>
            <a:spcBef>
              <a:spcPct val="0"/>
            </a:spcBef>
            <a:spcAft>
              <a:spcPct val="35000"/>
            </a:spcAft>
            <a:buNone/>
          </a:pPr>
          <a:endParaRPr lang="en-US" sz="2000" kern="1200">
            <a:solidFill>
              <a:prstClr val="black">
                <a:hueOff val="0"/>
                <a:satOff val="0"/>
                <a:lumOff val="0"/>
                <a:alphaOff val="0"/>
              </a:prstClr>
            </a:solidFill>
            <a:latin typeface="Calibri" panose="020F0502020204030204"/>
            <a:ea typeface="+mn-ea"/>
            <a:cs typeface="mohammad bold art 1" pitchFamily="2" charset="-78"/>
          </a:endParaRPr>
        </a:p>
      </dgm:t>
    </dgm:pt>
    <dgm:pt modelId="{61AA8CAA-1981-46AB-8168-674BA0C3A316}">
      <dgm:prSet custT="1"/>
      <dgm:spPr/>
      <dgm:t>
        <a:bodyPr spcFirstLastPara="0" vert="horz" wrap="square" lIns="41910" tIns="41910" rIns="41910" bIns="41910" numCol="1" spcCol="1270" anchor="ctr" anchorCtr="0"/>
        <a:lstStyle/>
        <a:p>
          <a:pPr algn="ctr" rtl="1">
            <a:buNone/>
          </a:pPr>
          <a:r>
            <a:rPr lang="ar-KW" sz="110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يقوم وكيل الاكتتاب المرخص من الهيئة بإنشاء حساب مصرفي مستقل لإيداع وإدارة مبالغ اكتتاب المستثمرين</a:t>
          </a:r>
        </a:p>
      </dgm:t>
    </dgm:pt>
    <dgm:pt modelId="{60FCD503-AC5C-400C-89DD-B905E1B0135B}" type="parTrans" cxnId="{E4271DEE-B3F8-4190-A5E4-E5AA1501FA83}">
      <dgm:prSet/>
      <dgm:spPr/>
      <dgm:t>
        <a:bodyPr/>
        <a:lstStyle/>
        <a:p>
          <a:pPr algn="ctr" rtl="1"/>
          <a:endParaRPr lang="en-US" sz="1600">
            <a:cs typeface="mohammad bold art 1" pitchFamily="2" charset="-78"/>
          </a:endParaRPr>
        </a:p>
      </dgm:t>
    </dgm:pt>
    <dgm:pt modelId="{95BB636A-F9E4-448E-9E90-D84AD72DCAF7}" type="sibTrans" cxnId="{E4271DEE-B3F8-4190-A5E4-E5AA1501FA83}">
      <dgm:prSet custT="1"/>
      <dgm:spPr/>
      <dgm:t>
        <a:bodyPr spcFirstLastPara="0" vert="horz" wrap="square" lIns="25400" tIns="25400" rIns="25400" bIns="25400" numCol="1" spcCol="1270" anchor="ctr" anchorCtr="0"/>
        <a:lstStyle/>
        <a:p>
          <a:pPr marL="0" lvl="0" indent="0" algn="ctr" defTabSz="889000" rtl="1">
            <a:lnSpc>
              <a:spcPct val="90000"/>
            </a:lnSpc>
            <a:spcBef>
              <a:spcPct val="0"/>
            </a:spcBef>
            <a:spcAft>
              <a:spcPct val="35000"/>
            </a:spcAft>
            <a:buNone/>
          </a:pPr>
          <a:endParaRPr lang="en-US" sz="2000" kern="1200">
            <a:solidFill>
              <a:prstClr val="black">
                <a:hueOff val="0"/>
                <a:satOff val="0"/>
                <a:lumOff val="0"/>
                <a:alphaOff val="0"/>
              </a:prstClr>
            </a:solidFill>
            <a:latin typeface="Calibri" panose="020F0502020204030204"/>
            <a:ea typeface="+mn-ea"/>
            <a:cs typeface="mohammad bold art 1" pitchFamily="2" charset="-78"/>
          </a:endParaRPr>
        </a:p>
      </dgm:t>
    </dgm:pt>
    <dgm:pt modelId="{925509E2-AC2F-477E-9A4B-1EC5B5043144}">
      <dgm:prSet custT="1"/>
      <dgm:spPr/>
      <dgm:t>
        <a:bodyPr spcFirstLastPara="0" vert="horz" wrap="square" lIns="41910" tIns="41910" rIns="41910" bIns="41910" numCol="1" spcCol="1270" anchor="ctr" anchorCtr="0"/>
        <a:lstStyle/>
        <a:p>
          <a:pPr algn="ctr" rtl="1">
            <a:buNone/>
          </a:pPr>
          <a:r>
            <a:rPr lang="ar-KW" sz="11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يقوم وكيل الاكتتاب بإنشاء شركة ذات غرض خاص لأغراض سداد الدفعات الخاصة بالمشروع محل العرض من أموال المكتتبين مقابل تنازل مصدر العرض عن جزء من حصص/ أسهم رأس ماله لصالح الشركة ذات الغرض الخاص</a:t>
          </a:r>
        </a:p>
      </dgm:t>
    </dgm:pt>
    <dgm:pt modelId="{9E70BF04-9902-4B96-A1FC-3238C02C0597}" type="parTrans" cxnId="{7F6D3AC6-8022-4103-ACD7-F426C8C7C4E5}">
      <dgm:prSet/>
      <dgm:spPr/>
      <dgm:t>
        <a:bodyPr/>
        <a:lstStyle/>
        <a:p>
          <a:pPr algn="ctr" rtl="1"/>
          <a:endParaRPr lang="en-US" sz="1600">
            <a:cs typeface="mohammad bold art 1" pitchFamily="2" charset="-78"/>
          </a:endParaRPr>
        </a:p>
      </dgm:t>
    </dgm:pt>
    <dgm:pt modelId="{497EB233-81A4-48A8-9ACE-E2ABC36E1DE3}" type="sibTrans" cxnId="{7F6D3AC6-8022-4103-ACD7-F426C8C7C4E5}">
      <dgm:prSet custT="1"/>
      <dgm:spPr/>
      <dgm:t>
        <a:bodyPr spcFirstLastPara="0" vert="horz" wrap="square" lIns="25400" tIns="25400" rIns="25400" bIns="25400" numCol="1" spcCol="1270" anchor="ctr" anchorCtr="0"/>
        <a:lstStyle/>
        <a:p>
          <a:pPr marL="0" lvl="0" indent="0" algn="ctr" defTabSz="889000" rtl="1">
            <a:lnSpc>
              <a:spcPct val="90000"/>
            </a:lnSpc>
            <a:spcBef>
              <a:spcPct val="0"/>
            </a:spcBef>
            <a:spcAft>
              <a:spcPct val="35000"/>
            </a:spcAft>
            <a:buNone/>
          </a:pPr>
          <a:endParaRPr lang="en-US" sz="2000" kern="1200">
            <a:solidFill>
              <a:prstClr val="black">
                <a:hueOff val="0"/>
                <a:satOff val="0"/>
                <a:lumOff val="0"/>
                <a:alphaOff val="0"/>
              </a:prstClr>
            </a:solidFill>
            <a:latin typeface="Calibri" panose="020F0502020204030204"/>
            <a:ea typeface="+mn-ea"/>
            <a:cs typeface="mohammad bold art 1" pitchFamily="2" charset="-78"/>
          </a:endParaRPr>
        </a:p>
      </dgm:t>
    </dgm:pt>
    <dgm:pt modelId="{4DB4F776-19CC-4BAD-8A88-FCDA1467A2EC}">
      <dgm:prSet custT="1"/>
      <dgm:spPr/>
      <dgm:t>
        <a:bodyPr spcFirstLastPara="0" vert="horz" wrap="square" lIns="41910" tIns="41910" rIns="41910" bIns="41910" numCol="1" spcCol="1270" anchor="ctr" anchorCtr="0"/>
        <a:lstStyle/>
        <a:p>
          <a:pPr algn="ctr" rtl="1">
            <a:buNone/>
          </a:pPr>
          <a:r>
            <a:rPr lang="ar-KW" sz="110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يتم إنهاء وتصفية الشركة ذات الغرض الخاص من خلال إحدى الحالات المنصوص عليها في الكتاب التاسع عشر (التقنيات المالية) من اللائحة التنفيذية لقانون الهيئة</a:t>
          </a:r>
        </a:p>
      </dgm:t>
    </dgm:pt>
    <dgm:pt modelId="{09C640C3-9D12-400A-BD1B-7B759E880D9F}" type="parTrans" cxnId="{74307974-BE39-4EA1-B3E2-C8F26DD2CC57}">
      <dgm:prSet/>
      <dgm:spPr/>
      <dgm:t>
        <a:bodyPr/>
        <a:lstStyle/>
        <a:p>
          <a:pPr algn="ctr" rtl="1"/>
          <a:endParaRPr lang="en-US" sz="1600">
            <a:cs typeface="mohammad bold art 1" pitchFamily="2" charset="-78"/>
          </a:endParaRPr>
        </a:p>
      </dgm:t>
    </dgm:pt>
    <dgm:pt modelId="{A2CEE55B-12D6-4E7F-891A-19B642CB4190}" type="sibTrans" cxnId="{74307974-BE39-4EA1-B3E2-C8F26DD2CC57}">
      <dgm:prSet/>
      <dgm:spPr/>
      <dgm:t>
        <a:bodyPr/>
        <a:lstStyle/>
        <a:p>
          <a:pPr algn="ctr" rtl="1"/>
          <a:endParaRPr lang="en-US" sz="1600">
            <a:cs typeface="mohammad bold art 1" pitchFamily="2" charset="-78"/>
          </a:endParaRPr>
        </a:p>
      </dgm:t>
    </dgm:pt>
    <dgm:pt modelId="{EF68B044-AD65-4042-8072-39754493CB40}">
      <dgm:prSet phldrT="[Text]" custT="1"/>
      <dgm:spPr/>
      <dgm:t>
        <a:bodyPr/>
        <a:lstStyle/>
        <a:p>
          <a:pPr algn="ctr" rtl="1">
            <a:buNone/>
          </a:pPr>
          <a:r>
            <a:rPr lang="ar-KW" sz="110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تقوم الشركة ِ</a:t>
          </a:r>
          <a:r>
            <a:rPr lang="en-US" sz="110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 </a:t>
          </a:r>
          <a:r>
            <a:rPr lang="ar-KW" sz="1400" kern="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rPr>
            <a:t>(ِ</a:t>
          </a:r>
          <a:r>
            <a:rPr lang="en-US" sz="1400" b="1" kern="1200" dirty="0">
              <a:solidFill>
                <a:srgbClr val="093D6C"/>
              </a:solidFill>
              <a:ea typeface="GE SS Two Bold" panose="020A0503020102020204" pitchFamily="18" charset="-78"/>
              <a:cs typeface="GE SS Two Bold" panose="020A0503020102020204" pitchFamily="18" charset="-78"/>
            </a:rPr>
            <a:t>A</a:t>
          </a:r>
          <a:r>
            <a:rPr lang="ar-KW" sz="1400" kern="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rPr>
            <a:t>) </a:t>
          </a:r>
          <a:r>
            <a:rPr lang="ar-KW" sz="110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(مصدر العرض) بتعيين شركة استشارات مرخصة من قبل الهيئة لإعداد دراسة الجدوى للمشروع الذي تنوي تمويله، ومن ثم تقدم جميع المستندات اللازمة إلى منصة تمويل جماعي مسجلة لدى الهيئة</a:t>
          </a:r>
          <a:endParaRPr lang="en-US" sz="110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endParaRPr>
        </a:p>
      </dgm:t>
    </dgm:pt>
    <dgm:pt modelId="{269537FA-B2F8-443E-8930-46621701FCC1}" type="sibTrans" cxnId="{A0F50380-3C02-4803-B847-17C2338C452F}">
      <dgm:prSet custT="1"/>
      <dgm:spPr/>
      <dgm:t>
        <a:bodyPr/>
        <a:lstStyle/>
        <a:p>
          <a:pPr algn="ctr" rtl="1"/>
          <a:endParaRPr lang="en-US" sz="2000">
            <a:cs typeface="mohammad bold art 1" pitchFamily="2" charset="-78"/>
          </a:endParaRPr>
        </a:p>
      </dgm:t>
    </dgm:pt>
    <dgm:pt modelId="{BD945059-C0A0-4002-B307-4E499F02CF9D}" type="parTrans" cxnId="{A0F50380-3C02-4803-B847-17C2338C452F}">
      <dgm:prSet/>
      <dgm:spPr/>
      <dgm:t>
        <a:bodyPr/>
        <a:lstStyle/>
        <a:p>
          <a:pPr algn="ctr" rtl="1"/>
          <a:endParaRPr lang="en-US" sz="1600">
            <a:cs typeface="mohammad bold art 1" pitchFamily="2" charset="-78"/>
          </a:endParaRPr>
        </a:p>
      </dgm:t>
    </dgm:pt>
    <dgm:pt modelId="{0B5E11E2-6461-478A-B0CC-E319B7596B61}">
      <dgm:prSet phldrT="[Text]" custT="1"/>
      <dgm:spPr>
        <a:solidFill>
          <a:schemeClr val="bg1"/>
        </a:solidFill>
        <a:ln>
          <a:solidFill>
            <a:schemeClr val="accent1">
              <a:lumMod val="50000"/>
            </a:schemeClr>
          </a:solidFill>
        </a:ln>
      </dgm:spPr>
      <dgm:t>
        <a:bodyPr/>
        <a:lstStyle/>
        <a:p>
          <a:pPr algn="ctr" rtl="1"/>
          <a:r>
            <a:rPr lang="ar-KW" sz="1400" b="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مصدر العرض</a:t>
          </a:r>
          <a:endParaRPr lang="en-US" sz="1400" b="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endParaRPr>
        </a:p>
      </dgm:t>
    </dgm:pt>
    <dgm:pt modelId="{21DE0D73-3C3D-485E-AD2D-CC702A8E5C98}" type="parTrans" cxnId="{D8A536F4-2000-4525-A461-D0BFDCDEC8AE}">
      <dgm:prSet/>
      <dgm:spPr/>
      <dgm:t>
        <a:bodyPr/>
        <a:lstStyle/>
        <a:p>
          <a:endParaRPr lang="en-US"/>
        </a:p>
      </dgm:t>
    </dgm:pt>
    <dgm:pt modelId="{EE9B9990-C59D-4AF1-8823-FADB642BFC74}" type="sibTrans" cxnId="{D8A536F4-2000-4525-A461-D0BFDCDEC8AE}">
      <dgm:prSet/>
      <dgm:spPr/>
      <dgm:t>
        <a:bodyPr/>
        <a:lstStyle/>
        <a:p>
          <a:endParaRPr lang="en-US"/>
        </a:p>
      </dgm:t>
    </dgm:pt>
    <dgm:pt modelId="{660D9605-17B0-4CB9-9620-BCA51B7028F6}">
      <dgm:prSet custT="1"/>
      <dgm:spPr>
        <a:solidFill>
          <a:schemeClr val="bg1"/>
        </a:solidFill>
        <a:ln>
          <a:solidFill>
            <a:schemeClr val="accent1">
              <a:lumMod val="50000"/>
            </a:schemeClr>
          </a:solidFill>
        </a:ln>
      </dgm:spPr>
      <dgm:t>
        <a:bodyPr spcFirstLastPara="0" vert="horz" wrap="square" lIns="41910" tIns="41910" rIns="41910" bIns="41910" numCol="1" spcCol="1270" anchor="ctr" anchorCtr="0"/>
        <a:lstStyle/>
        <a:p>
          <a:pPr algn="ctr" rtl="1"/>
          <a:r>
            <a:rPr lang="ar-KW" sz="1400" b="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منصة التمويل</a:t>
          </a:r>
        </a:p>
        <a:p>
          <a:pPr algn="ctr" rtl="1"/>
          <a:r>
            <a:rPr lang="ar-KW" sz="1400" b="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 الجماعي</a:t>
          </a:r>
        </a:p>
      </dgm:t>
    </dgm:pt>
    <dgm:pt modelId="{520AAE25-22D1-4739-9E9A-13379E2D5598}" type="parTrans" cxnId="{DD8E8BD1-2A4C-4510-B798-C575AF4951F9}">
      <dgm:prSet/>
      <dgm:spPr/>
      <dgm:t>
        <a:bodyPr/>
        <a:lstStyle/>
        <a:p>
          <a:endParaRPr lang="en-US"/>
        </a:p>
      </dgm:t>
    </dgm:pt>
    <dgm:pt modelId="{78EC36EA-E180-4434-A994-08DABE470C67}" type="sibTrans" cxnId="{DD8E8BD1-2A4C-4510-B798-C575AF4951F9}">
      <dgm:prSet/>
      <dgm:spPr/>
      <dgm:t>
        <a:bodyPr/>
        <a:lstStyle/>
        <a:p>
          <a:endParaRPr lang="en-US"/>
        </a:p>
      </dgm:t>
    </dgm:pt>
    <dgm:pt modelId="{46A7C1C7-B4A9-46B2-AF39-94E00B1A8F1F}">
      <dgm:prSet custT="1"/>
      <dgm:spPr>
        <a:solidFill>
          <a:schemeClr val="bg1"/>
        </a:solidFill>
        <a:ln>
          <a:solidFill>
            <a:schemeClr val="accent1">
              <a:lumMod val="50000"/>
            </a:schemeClr>
          </a:solidFill>
        </a:ln>
      </dgm:spPr>
      <dgm:t>
        <a:bodyPr spcFirstLastPara="0" vert="horz" wrap="square" lIns="41910" tIns="41910" rIns="41910" bIns="41910" numCol="1" spcCol="1270" anchor="ctr" anchorCtr="0"/>
        <a:lstStyle/>
        <a:p>
          <a:pPr algn="ctr" rtl="1"/>
          <a:r>
            <a:rPr lang="ar-KW" sz="1400" b="0" kern="120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وكيل اكتتاب</a:t>
          </a:r>
          <a:endParaRPr lang="ar-KW" sz="1400" b="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endParaRPr>
        </a:p>
      </dgm:t>
    </dgm:pt>
    <dgm:pt modelId="{72F07630-76B5-4135-A335-0C90FC9614F7}" type="parTrans" cxnId="{61E7CE11-10AF-4243-87B2-5154C9BEB4E7}">
      <dgm:prSet/>
      <dgm:spPr/>
      <dgm:t>
        <a:bodyPr/>
        <a:lstStyle/>
        <a:p>
          <a:endParaRPr lang="en-US"/>
        </a:p>
      </dgm:t>
    </dgm:pt>
    <dgm:pt modelId="{6A844D47-C1F3-49BA-8B8C-B4B21390F368}" type="sibTrans" cxnId="{61E7CE11-10AF-4243-87B2-5154C9BEB4E7}">
      <dgm:prSet/>
      <dgm:spPr/>
      <dgm:t>
        <a:bodyPr/>
        <a:lstStyle/>
        <a:p>
          <a:endParaRPr lang="en-US"/>
        </a:p>
      </dgm:t>
    </dgm:pt>
    <dgm:pt modelId="{8A3F444C-DB25-442A-9F0C-98CD815F0CF7}">
      <dgm:prSet custT="1"/>
      <dgm:spPr>
        <a:solidFill>
          <a:schemeClr val="bg1"/>
        </a:solidFill>
        <a:ln>
          <a:solidFill>
            <a:schemeClr val="accent1">
              <a:lumMod val="50000"/>
            </a:schemeClr>
          </a:solidFill>
        </a:ln>
      </dgm:spPr>
      <dgm:t>
        <a:bodyPr spcFirstLastPara="0" vert="horz" wrap="square" lIns="41910" tIns="41910" rIns="41910" bIns="41910" numCol="1" spcCol="1270" anchor="ctr" anchorCtr="0"/>
        <a:lstStyle/>
        <a:p>
          <a:pPr algn="ctr" rtl="1"/>
          <a:r>
            <a:rPr lang="ar-KW" sz="1400" b="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شركة ذات </a:t>
          </a:r>
        </a:p>
        <a:p>
          <a:pPr algn="ctr" rtl="1"/>
          <a:r>
            <a:rPr lang="ar-KW" sz="1400" b="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غرض خاص</a:t>
          </a:r>
        </a:p>
      </dgm:t>
    </dgm:pt>
    <dgm:pt modelId="{0DDECEB7-5C47-4803-953E-B18A8F215656}" type="parTrans" cxnId="{A5510D72-44C4-49AD-A931-90AA43937A45}">
      <dgm:prSet/>
      <dgm:spPr/>
      <dgm:t>
        <a:bodyPr/>
        <a:lstStyle/>
        <a:p>
          <a:endParaRPr lang="en-US"/>
        </a:p>
      </dgm:t>
    </dgm:pt>
    <dgm:pt modelId="{36DB0D1B-DCCC-4162-8F62-1B9891DD9957}" type="sibTrans" cxnId="{A5510D72-44C4-49AD-A931-90AA43937A45}">
      <dgm:prSet/>
      <dgm:spPr/>
      <dgm:t>
        <a:bodyPr/>
        <a:lstStyle/>
        <a:p>
          <a:endParaRPr lang="en-US"/>
        </a:p>
      </dgm:t>
    </dgm:pt>
    <dgm:pt modelId="{68166172-CDDE-48F7-B49A-DF876E56374E}">
      <dgm:prSet custT="1"/>
      <dgm:spPr>
        <a:solidFill>
          <a:schemeClr val="bg1"/>
        </a:solidFill>
        <a:ln>
          <a:solidFill>
            <a:schemeClr val="accent1">
              <a:lumMod val="50000"/>
            </a:schemeClr>
          </a:solidFill>
        </a:ln>
      </dgm:spPr>
      <dgm:t>
        <a:bodyPr spcFirstLastPara="0" vert="horz" wrap="square" lIns="41910" tIns="41910" rIns="41910" bIns="41910" numCol="1" spcCol="1270" anchor="ctr" anchorCtr="0"/>
        <a:lstStyle/>
        <a:p>
          <a:pPr algn="ctr" rtl="1"/>
          <a:r>
            <a:rPr lang="ar-KW" sz="1400" b="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استيفاء الطرح</a:t>
          </a:r>
        </a:p>
      </dgm:t>
    </dgm:pt>
    <dgm:pt modelId="{3CD2D73C-C3F5-4A83-9334-D6EA444193DA}" type="parTrans" cxnId="{C3EE2711-9F06-4250-8B11-F348F47B149E}">
      <dgm:prSet/>
      <dgm:spPr/>
      <dgm:t>
        <a:bodyPr/>
        <a:lstStyle/>
        <a:p>
          <a:endParaRPr lang="en-US"/>
        </a:p>
      </dgm:t>
    </dgm:pt>
    <dgm:pt modelId="{38E20F94-4AF1-484D-9CE9-75FA9356846F}" type="sibTrans" cxnId="{C3EE2711-9F06-4250-8B11-F348F47B149E}">
      <dgm:prSet/>
      <dgm:spPr/>
      <dgm:t>
        <a:bodyPr/>
        <a:lstStyle/>
        <a:p>
          <a:endParaRPr lang="en-US"/>
        </a:p>
      </dgm:t>
    </dgm:pt>
    <dgm:pt modelId="{2ED6CDAA-1ADB-4B91-A8D3-3C8B6B8E29F0}" type="pres">
      <dgm:prSet presAssocID="{762D1D17-A14C-4E01-973E-449872954E29}" presName="Name0" presStyleCnt="0">
        <dgm:presLayoutVars>
          <dgm:dir val="rev"/>
          <dgm:animLvl val="lvl"/>
          <dgm:resizeHandles val="exact"/>
        </dgm:presLayoutVars>
      </dgm:prSet>
      <dgm:spPr/>
    </dgm:pt>
    <dgm:pt modelId="{652B9035-3EC3-4F66-8A85-C316DF5D5DCC}" type="pres">
      <dgm:prSet presAssocID="{0B5E11E2-6461-478A-B0CC-E319B7596B61}" presName="linNode" presStyleCnt="0"/>
      <dgm:spPr/>
    </dgm:pt>
    <dgm:pt modelId="{D33A2F4C-1F41-4300-A095-7F7B4BCB2108}" type="pres">
      <dgm:prSet presAssocID="{0B5E11E2-6461-478A-B0CC-E319B7596B61}" presName="parentText" presStyleLbl="node1" presStyleIdx="0" presStyleCnt="5" custScaleX="80155" custScaleY="65791">
        <dgm:presLayoutVars>
          <dgm:chMax val="1"/>
          <dgm:bulletEnabled val="1"/>
        </dgm:presLayoutVars>
      </dgm:prSet>
      <dgm:spPr/>
    </dgm:pt>
    <dgm:pt modelId="{46519E45-3C95-4ABC-B1F6-2DCA1C893F54}" type="pres">
      <dgm:prSet presAssocID="{0B5E11E2-6461-478A-B0CC-E319B7596B61}" presName="descendantText" presStyleLbl="alignAccFollowNode1" presStyleIdx="0" presStyleCnt="5">
        <dgm:presLayoutVars>
          <dgm:bulletEnabled val="1"/>
        </dgm:presLayoutVars>
      </dgm:prSet>
      <dgm:spPr/>
    </dgm:pt>
    <dgm:pt modelId="{35B8B171-8C35-42BF-8EC8-6C0EB3B0F1B4}" type="pres">
      <dgm:prSet presAssocID="{EE9B9990-C59D-4AF1-8823-FADB642BFC74}" presName="sp" presStyleCnt="0"/>
      <dgm:spPr/>
    </dgm:pt>
    <dgm:pt modelId="{DAB0AD16-BDCD-4649-B3EF-FEBCCC9761E1}" type="pres">
      <dgm:prSet presAssocID="{660D9605-17B0-4CB9-9620-BCA51B7028F6}" presName="linNode" presStyleCnt="0"/>
      <dgm:spPr/>
    </dgm:pt>
    <dgm:pt modelId="{A87D39F9-5A63-463C-9445-CC026153A610}" type="pres">
      <dgm:prSet presAssocID="{660D9605-17B0-4CB9-9620-BCA51B7028F6}" presName="parentText" presStyleLbl="node1" presStyleIdx="1" presStyleCnt="5" custScaleX="80155" custScaleY="65791">
        <dgm:presLayoutVars>
          <dgm:chMax val="1"/>
          <dgm:bulletEnabled val="1"/>
        </dgm:presLayoutVars>
      </dgm:prSet>
      <dgm:spPr/>
    </dgm:pt>
    <dgm:pt modelId="{1E9E2D3C-27C9-412A-B345-8E518C1B878F}" type="pres">
      <dgm:prSet presAssocID="{660D9605-17B0-4CB9-9620-BCA51B7028F6}" presName="descendantText" presStyleLbl="alignAccFollowNode1" presStyleIdx="1" presStyleCnt="5">
        <dgm:presLayoutVars>
          <dgm:bulletEnabled val="1"/>
        </dgm:presLayoutVars>
      </dgm:prSet>
      <dgm:spPr/>
    </dgm:pt>
    <dgm:pt modelId="{3BFC6123-E6CB-4ABF-B1CF-4B1D4F686ED3}" type="pres">
      <dgm:prSet presAssocID="{78EC36EA-E180-4434-A994-08DABE470C67}" presName="sp" presStyleCnt="0"/>
      <dgm:spPr/>
    </dgm:pt>
    <dgm:pt modelId="{01A485A7-4C41-4E85-A597-9D61AB3F0A29}" type="pres">
      <dgm:prSet presAssocID="{46A7C1C7-B4A9-46B2-AF39-94E00B1A8F1F}" presName="linNode" presStyleCnt="0"/>
      <dgm:spPr/>
    </dgm:pt>
    <dgm:pt modelId="{A039CA50-3ACB-42D8-8F5B-93F14DFCF66B}" type="pres">
      <dgm:prSet presAssocID="{46A7C1C7-B4A9-46B2-AF39-94E00B1A8F1F}" presName="parentText" presStyleLbl="node1" presStyleIdx="2" presStyleCnt="5" custScaleX="80155" custScaleY="65791">
        <dgm:presLayoutVars>
          <dgm:chMax val="1"/>
          <dgm:bulletEnabled val="1"/>
        </dgm:presLayoutVars>
      </dgm:prSet>
      <dgm:spPr/>
    </dgm:pt>
    <dgm:pt modelId="{77B608AC-6FFF-48EC-915C-E6E4F08118A7}" type="pres">
      <dgm:prSet presAssocID="{46A7C1C7-B4A9-46B2-AF39-94E00B1A8F1F}" presName="descendantText" presStyleLbl="alignAccFollowNode1" presStyleIdx="2" presStyleCnt="5">
        <dgm:presLayoutVars>
          <dgm:bulletEnabled val="1"/>
        </dgm:presLayoutVars>
      </dgm:prSet>
      <dgm:spPr/>
    </dgm:pt>
    <dgm:pt modelId="{B674276C-7FE5-4295-8BEA-3574C7BE9D2F}" type="pres">
      <dgm:prSet presAssocID="{6A844D47-C1F3-49BA-8B8C-B4B21390F368}" presName="sp" presStyleCnt="0"/>
      <dgm:spPr/>
    </dgm:pt>
    <dgm:pt modelId="{DBEF5D9F-A947-4A31-A035-DFAAB1ED9B8E}" type="pres">
      <dgm:prSet presAssocID="{8A3F444C-DB25-442A-9F0C-98CD815F0CF7}" presName="linNode" presStyleCnt="0"/>
      <dgm:spPr/>
    </dgm:pt>
    <dgm:pt modelId="{E99B910E-4438-47DB-A339-159CC59EC2B9}" type="pres">
      <dgm:prSet presAssocID="{8A3F444C-DB25-442A-9F0C-98CD815F0CF7}" presName="parentText" presStyleLbl="node1" presStyleIdx="3" presStyleCnt="5" custScaleX="80155" custScaleY="65791">
        <dgm:presLayoutVars>
          <dgm:chMax val="1"/>
          <dgm:bulletEnabled val="1"/>
        </dgm:presLayoutVars>
      </dgm:prSet>
      <dgm:spPr/>
    </dgm:pt>
    <dgm:pt modelId="{0BBEC040-09BB-4DE9-BCA4-EDA5ADF37380}" type="pres">
      <dgm:prSet presAssocID="{8A3F444C-DB25-442A-9F0C-98CD815F0CF7}" presName="descendantText" presStyleLbl="alignAccFollowNode1" presStyleIdx="3" presStyleCnt="5">
        <dgm:presLayoutVars>
          <dgm:bulletEnabled val="1"/>
        </dgm:presLayoutVars>
      </dgm:prSet>
      <dgm:spPr/>
    </dgm:pt>
    <dgm:pt modelId="{BC62C170-A218-4D99-AB60-3C1036C9458B}" type="pres">
      <dgm:prSet presAssocID="{36DB0D1B-DCCC-4162-8F62-1B9891DD9957}" presName="sp" presStyleCnt="0"/>
      <dgm:spPr/>
    </dgm:pt>
    <dgm:pt modelId="{984B1D52-33EF-4A3A-BB09-7BF489F86941}" type="pres">
      <dgm:prSet presAssocID="{68166172-CDDE-48F7-B49A-DF876E56374E}" presName="linNode" presStyleCnt="0"/>
      <dgm:spPr/>
    </dgm:pt>
    <dgm:pt modelId="{10BA765E-FD8B-4C2B-94C8-5897A22905EC}" type="pres">
      <dgm:prSet presAssocID="{68166172-CDDE-48F7-B49A-DF876E56374E}" presName="parentText" presStyleLbl="node1" presStyleIdx="4" presStyleCnt="5" custScaleX="80155" custScaleY="65791">
        <dgm:presLayoutVars>
          <dgm:chMax val="1"/>
          <dgm:bulletEnabled val="1"/>
        </dgm:presLayoutVars>
      </dgm:prSet>
      <dgm:spPr/>
    </dgm:pt>
    <dgm:pt modelId="{085C7718-2CE8-4CFA-BA5F-CB922DB7371A}" type="pres">
      <dgm:prSet presAssocID="{68166172-CDDE-48F7-B49A-DF876E56374E}" presName="descendantText" presStyleLbl="alignAccFollowNode1" presStyleIdx="4" presStyleCnt="5">
        <dgm:presLayoutVars>
          <dgm:bulletEnabled val="1"/>
        </dgm:presLayoutVars>
      </dgm:prSet>
      <dgm:spPr/>
    </dgm:pt>
  </dgm:ptLst>
  <dgm:cxnLst>
    <dgm:cxn modelId="{29D7160A-E137-4CD1-9A3F-1912FC8E51E7}" type="presOf" srcId="{0B5E11E2-6461-478A-B0CC-E319B7596B61}" destId="{D33A2F4C-1F41-4300-A095-7F7B4BCB2108}" srcOrd="0" destOrd="0" presId="urn:microsoft.com/office/officeart/2005/8/layout/vList5"/>
    <dgm:cxn modelId="{C3EE2711-9F06-4250-8B11-F348F47B149E}" srcId="{762D1D17-A14C-4E01-973E-449872954E29}" destId="{68166172-CDDE-48F7-B49A-DF876E56374E}" srcOrd="4" destOrd="0" parTransId="{3CD2D73C-C3F5-4A83-9334-D6EA444193DA}" sibTransId="{38E20F94-4AF1-484D-9CE9-75FA9356846F}"/>
    <dgm:cxn modelId="{61E7CE11-10AF-4243-87B2-5154C9BEB4E7}" srcId="{762D1D17-A14C-4E01-973E-449872954E29}" destId="{46A7C1C7-B4A9-46B2-AF39-94E00B1A8F1F}" srcOrd="2" destOrd="0" parTransId="{72F07630-76B5-4135-A335-0C90FC9614F7}" sibTransId="{6A844D47-C1F3-49BA-8B8C-B4B21390F368}"/>
    <dgm:cxn modelId="{BEE24014-4145-47A9-82B1-C7602EDB7907}" type="presOf" srcId="{660D9605-17B0-4CB9-9620-BCA51B7028F6}" destId="{A87D39F9-5A63-463C-9445-CC026153A610}" srcOrd="0" destOrd="0" presId="urn:microsoft.com/office/officeart/2005/8/layout/vList5"/>
    <dgm:cxn modelId="{2E59001A-1442-45E0-89A1-61A4166B0871}" type="presOf" srcId="{68166172-CDDE-48F7-B49A-DF876E56374E}" destId="{10BA765E-FD8B-4C2B-94C8-5897A22905EC}" srcOrd="0" destOrd="0" presId="urn:microsoft.com/office/officeart/2005/8/layout/vList5"/>
    <dgm:cxn modelId="{4166FA1B-08AD-4460-A62D-67D08D28AEB3}" type="presOf" srcId="{46A7C1C7-B4A9-46B2-AF39-94E00B1A8F1F}" destId="{A039CA50-3ACB-42D8-8F5B-93F14DFCF66B}" srcOrd="0" destOrd="0" presId="urn:microsoft.com/office/officeart/2005/8/layout/vList5"/>
    <dgm:cxn modelId="{FC19123D-B3FB-495A-AFC9-E43503EC47EF}" type="presOf" srcId="{8A3F444C-DB25-442A-9F0C-98CD815F0CF7}" destId="{E99B910E-4438-47DB-A339-159CC59EC2B9}" srcOrd="0" destOrd="0" presId="urn:microsoft.com/office/officeart/2005/8/layout/vList5"/>
    <dgm:cxn modelId="{4D92535D-37DB-46C0-B1E0-2FE8E8B12E93}" type="presOf" srcId="{4DB4F776-19CC-4BAD-8A88-FCDA1467A2EC}" destId="{085C7718-2CE8-4CFA-BA5F-CB922DB7371A}" srcOrd="0" destOrd="0" presId="urn:microsoft.com/office/officeart/2005/8/layout/vList5"/>
    <dgm:cxn modelId="{AF11DC45-F5E6-4BB6-8D8C-CB1362EE0F99}" type="presOf" srcId="{925509E2-AC2F-477E-9A4B-1EC5B5043144}" destId="{0BBEC040-09BB-4DE9-BCA4-EDA5ADF37380}" srcOrd="0" destOrd="0" presId="urn:microsoft.com/office/officeart/2005/8/layout/vList5"/>
    <dgm:cxn modelId="{A5510D72-44C4-49AD-A931-90AA43937A45}" srcId="{762D1D17-A14C-4E01-973E-449872954E29}" destId="{8A3F444C-DB25-442A-9F0C-98CD815F0CF7}" srcOrd="3" destOrd="0" parTransId="{0DDECEB7-5C47-4803-953E-B18A8F215656}" sibTransId="{36DB0D1B-DCCC-4162-8F62-1B9891DD9957}"/>
    <dgm:cxn modelId="{74307974-BE39-4EA1-B3E2-C8F26DD2CC57}" srcId="{68166172-CDDE-48F7-B49A-DF876E56374E}" destId="{4DB4F776-19CC-4BAD-8A88-FCDA1467A2EC}" srcOrd="0" destOrd="0" parTransId="{09C640C3-9D12-400A-BD1B-7B759E880D9F}" sibTransId="{A2CEE55B-12D6-4E7F-891A-19B642CB4190}"/>
    <dgm:cxn modelId="{A0F50380-3C02-4803-B847-17C2338C452F}" srcId="{0B5E11E2-6461-478A-B0CC-E319B7596B61}" destId="{EF68B044-AD65-4042-8072-39754493CB40}" srcOrd="0" destOrd="0" parTransId="{BD945059-C0A0-4002-B307-4E499F02CF9D}" sibTransId="{269537FA-B2F8-443E-8930-46621701FCC1}"/>
    <dgm:cxn modelId="{7A363790-C4E7-4723-A490-02E5425C7FAC}" type="presOf" srcId="{762D1D17-A14C-4E01-973E-449872954E29}" destId="{2ED6CDAA-1ADB-4B91-A8D3-3C8B6B8E29F0}" srcOrd="0" destOrd="0" presId="urn:microsoft.com/office/officeart/2005/8/layout/vList5"/>
    <dgm:cxn modelId="{527038B8-0FFB-4409-87F0-73A075C48C05}" type="presOf" srcId="{61AA8CAA-1981-46AB-8168-674BA0C3A316}" destId="{77B608AC-6FFF-48EC-915C-E6E4F08118A7}" srcOrd="0" destOrd="0" presId="urn:microsoft.com/office/officeart/2005/8/layout/vList5"/>
    <dgm:cxn modelId="{2ECF71BB-BFEA-4912-A09C-95BB1E2A258B}" type="presOf" srcId="{EF68B044-AD65-4042-8072-39754493CB40}" destId="{46519E45-3C95-4ABC-B1F6-2DCA1C893F54}" srcOrd="0" destOrd="0" presId="urn:microsoft.com/office/officeart/2005/8/layout/vList5"/>
    <dgm:cxn modelId="{7F6D3AC6-8022-4103-ACD7-F426C8C7C4E5}" srcId="{8A3F444C-DB25-442A-9F0C-98CD815F0CF7}" destId="{925509E2-AC2F-477E-9A4B-1EC5B5043144}" srcOrd="0" destOrd="0" parTransId="{9E70BF04-9902-4B96-A1FC-3238C02C0597}" sibTransId="{497EB233-81A4-48A8-9ACE-E2ABC36E1DE3}"/>
    <dgm:cxn modelId="{FB716CCE-F2D9-48E9-9302-30800A484FD1}" srcId="{660D9605-17B0-4CB9-9620-BCA51B7028F6}" destId="{E79D1DB6-E98E-4C78-AAB1-C061456B9C0E}" srcOrd="0" destOrd="0" parTransId="{B211C05F-98B6-4968-AB48-D7A3E34D2E47}" sibTransId="{E8B78075-94CE-4037-AB85-1A22F7911408}"/>
    <dgm:cxn modelId="{DD8E8BD1-2A4C-4510-B798-C575AF4951F9}" srcId="{762D1D17-A14C-4E01-973E-449872954E29}" destId="{660D9605-17B0-4CB9-9620-BCA51B7028F6}" srcOrd="1" destOrd="0" parTransId="{520AAE25-22D1-4739-9E9A-13379E2D5598}" sibTransId="{78EC36EA-E180-4434-A994-08DABE470C67}"/>
    <dgm:cxn modelId="{E4271DEE-B3F8-4190-A5E4-E5AA1501FA83}" srcId="{46A7C1C7-B4A9-46B2-AF39-94E00B1A8F1F}" destId="{61AA8CAA-1981-46AB-8168-674BA0C3A316}" srcOrd="0" destOrd="0" parTransId="{60FCD503-AC5C-400C-89DD-B905E1B0135B}" sibTransId="{95BB636A-F9E4-448E-9E90-D84AD72DCAF7}"/>
    <dgm:cxn modelId="{501E58F2-9CEC-42EA-82C2-1C24583E2B95}" type="presOf" srcId="{E79D1DB6-E98E-4C78-AAB1-C061456B9C0E}" destId="{1E9E2D3C-27C9-412A-B345-8E518C1B878F}" srcOrd="0" destOrd="0" presId="urn:microsoft.com/office/officeart/2005/8/layout/vList5"/>
    <dgm:cxn modelId="{D8A536F4-2000-4525-A461-D0BFDCDEC8AE}" srcId="{762D1D17-A14C-4E01-973E-449872954E29}" destId="{0B5E11E2-6461-478A-B0CC-E319B7596B61}" srcOrd="0" destOrd="0" parTransId="{21DE0D73-3C3D-485E-AD2D-CC702A8E5C98}" sibTransId="{EE9B9990-C59D-4AF1-8823-FADB642BFC74}"/>
    <dgm:cxn modelId="{B93455BA-EBE5-4252-81BB-C685966ED67B}" type="presParOf" srcId="{2ED6CDAA-1ADB-4B91-A8D3-3C8B6B8E29F0}" destId="{652B9035-3EC3-4F66-8A85-C316DF5D5DCC}" srcOrd="0" destOrd="0" presId="urn:microsoft.com/office/officeart/2005/8/layout/vList5"/>
    <dgm:cxn modelId="{E03B4929-FB23-4F18-BC9E-F0F8CDCF0D9B}" type="presParOf" srcId="{652B9035-3EC3-4F66-8A85-C316DF5D5DCC}" destId="{D33A2F4C-1F41-4300-A095-7F7B4BCB2108}" srcOrd="0" destOrd="0" presId="urn:microsoft.com/office/officeart/2005/8/layout/vList5"/>
    <dgm:cxn modelId="{8CC30201-3524-4B48-8866-B139C777C986}" type="presParOf" srcId="{652B9035-3EC3-4F66-8A85-C316DF5D5DCC}" destId="{46519E45-3C95-4ABC-B1F6-2DCA1C893F54}" srcOrd="1" destOrd="0" presId="urn:microsoft.com/office/officeart/2005/8/layout/vList5"/>
    <dgm:cxn modelId="{A4747F95-5655-4501-8D5A-F3A83A31256D}" type="presParOf" srcId="{2ED6CDAA-1ADB-4B91-A8D3-3C8B6B8E29F0}" destId="{35B8B171-8C35-42BF-8EC8-6C0EB3B0F1B4}" srcOrd="1" destOrd="0" presId="urn:microsoft.com/office/officeart/2005/8/layout/vList5"/>
    <dgm:cxn modelId="{7C3345AB-38A1-4E19-A83E-35B2FD056EF1}" type="presParOf" srcId="{2ED6CDAA-1ADB-4B91-A8D3-3C8B6B8E29F0}" destId="{DAB0AD16-BDCD-4649-B3EF-FEBCCC9761E1}" srcOrd="2" destOrd="0" presId="urn:microsoft.com/office/officeart/2005/8/layout/vList5"/>
    <dgm:cxn modelId="{392280F6-DE49-4A9B-A24D-C39732E3BD89}" type="presParOf" srcId="{DAB0AD16-BDCD-4649-B3EF-FEBCCC9761E1}" destId="{A87D39F9-5A63-463C-9445-CC026153A610}" srcOrd="0" destOrd="0" presId="urn:microsoft.com/office/officeart/2005/8/layout/vList5"/>
    <dgm:cxn modelId="{DA89C0E8-4326-4211-ADAC-BA669A7E9E6B}" type="presParOf" srcId="{DAB0AD16-BDCD-4649-B3EF-FEBCCC9761E1}" destId="{1E9E2D3C-27C9-412A-B345-8E518C1B878F}" srcOrd="1" destOrd="0" presId="urn:microsoft.com/office/officeart/2005/8/layout/vList5"/>
    <dgm:cxn modelId="{EE47642F-8685-43E8-B323-7E8E3F58FD26}" type="presParOf" srcId="{2ED6CDAA-1ADB-4B91-A8D3-3C8B6B8E29F0}" destId="{3BFC6123-E6CB-4ABF-B1CF-4B1D4F686ED3}" srcOrd="3" destOrd="0" presId="urn:microsoft.com/office/officeart/2005/8/layout/vList5"/>
    <dgm:cxn modelId="{094302ED-BBE8-479A-9C27-5179013ECC86}" type="presParOf" srcId="{2ED6CDAA-1ADB-4B91-A8D3-3C8B6B8E29F0}" destId="{01A485A7-4C41-4E85-A597-9D61AB3F0A29}" srcOrd="4" destOrd="0" presId="urn:microsoft.com/office/officeart/2005/8/layout/vList5"/>
    <dgm:cxn modelId="{DBFD6F75-31D4-46F4-913E-9D3D558BA435}" type="presParOf" srcId="{01A485A7-4C41-4E85-A597-9D61AB3F0A29}" destId="{A039CA50-3ACB-42D8-8F5B-93F14DFCF66B}" srcOrd="0" destOrd="0" presId="urn:microsoft.com/office/officeart/2005/8/layout/vList5"/>
    <dgm:cxn modelId="{1F18B7E6-BF21-4DB3-BF87-8C31207804CF}" type="presParOf" srcId="{01A485A7-4C41-4E85-A597-9D61AB3F0A29}" destId="{77B608AC-6FFF-48EC-915C-E6E4F08118A7}" srcOrd="1" destOrd="0" presId="urn:microsoft.com/office/officeart/2005/8/layout/vList5"/>
    <dgm:cxn modelId="{22632273-19BC-41A3-8317-1E6AD1908463}" type="presParOf" srcId="{2ED6CDAA-1ADB-4B91-A8D3-3C8B6B8E29F0}" destId="{B674276C-7FE5-4295-8BEA-3574C7BE9D2F}" srcOrd="5" destOrd="0" presId="urn:microsoft.com/office/officeart/2005/8/layout/vList5"/>
    <dgm:cxn modelId="{6B38F6A5-395D-40D8-94C1-40228E476219}" type="presParOf" srcId="{2ED6CDAA-1ADB-4B91-A8D3-3C8B6B8E29F0}" destId="{DBEF5D9F-A947-4A31-A035-DFAAB1ED9B8E}" srcOrd="6" destOrd="0" presId="urn:microsoft.com/office/officeart/2005/8/layout/vList5"/>
    <dgm:cxn modelId="{7FAA5D62-5D7F-451E-8909-4C5C98338215}" type="presParOf" srcId="{DBEF5D9F-A947-4A31-A035-DFAAB1ED9B8E}" destId="{E99B910E-4438-47DB-A339-159CC59EC2B9}" srcOrd="0" destOrd="0" presId="urn:microsoft.com/office/officeart/2005/8/layout/vList5"/>
    <dgm:cxn modelId="{420BBB61-6E13-405E-9D35-67BAD144D88D}" type="presParOf" srcId="{DBEF5D9F-A947-4A31-A035-DFAAB1ED9B8E}" destId="{0BBEC040-09BB-4DE9-BCA4-EDA5ADF37380}" srcOrd="1" destOrd="0" presId="urn:microsoft.com/office/officeart/2005/8/layout/vList5"/>
    <dgm:cxn modelId="{6D128D38-BF81-47A0-A3E8-7E0D75AD60B9}" type="presParOf" srcId="{2ED6CDAA-1ADB-4B91-A8D3-3C8B6B8E29F0}" destId="{BC62C170-A218-4D99-AB60-3C1036C9458B}" srcOrd="7" destOrd="0" presId="urn:microsoft.com/office/officeart/2005/8/layout/vList5"/>
    <dgm:cxn modelId="{D147CF62-8D92-4668-89CF-AE7835383F6B}" type="presParOf" srcId="{2ED6CDAA-1ADB-4B91-A8D3-3C8B6B8E29F0}" destId="{984B1D52-33EF-4A3A-BB09-7BF489F86941}" srcOrd="8" destOrd="0" presId="urn:microsoft.com/office/officeart/2005/8/layout/vList5"/>
    <dgm:cxn modelId="{2B16E206-6DCA-472C-B719-7C6D9E07D540}" type="presParOf" srcId="{984B1D52-33EF-4A3A-BB09-7BF489F86941}" destId="{10BA765E-FD8B-4C2B-94C8-5897A22905EC}" srcOrd="0" destOrd="0" presId="urn:microsoft.com/office/officeart/2005/8/layout/vList5"/>
    <dgm:cxn modelId="{2C8343ED-A155-4FDA-9510-B705E5C5EF92}" type="presParOf" srcId="{984B1D52-33EF-4A3A-BB09-7BF489F86941}" destId="{085C7718-2CE8-4CFA-BA5F-CB922DB7371A}"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2D1D17-A14C-4E01-973E-449872954E29}" type="doc">
      <dgm:prSet loTypeId="urn:microsoft.com/office/officeart/2005/8/layout/vList5" loCatId="list" qsTypeId="urn:microsoft.com/office/officeart/2005/8/quickstyle/simple2" qsCatId="simple" csTypeId="urn:microsoft.com/office/officeart/2005/8/colors/accent0_3" csCatId="mainScheme" phldr="1"/>
      <dgm:spPr/>
      <dgm:t>
        <a:bodyPr/>
        <a:lstStyle/>
        <a:p>
          <a:endParaRPr lang="en-US"/>
        </a:p>
      </dgm:t>
    </dgm:pt>
    <dgm:pt modelId="{E79D1DB6-E98E-4C78-AAB1-C061456B9C0E}">
      <dgm:prSet custT="1"/>
      <dgm:spPr/>
      <dgm:t>
        <a:bodyPr spcFirstLastPara="0" vert="horz" wrap="square" lIns="41910" tIns="41910" rIns="41910" bIns="41910" numCol="1" spcCol="1270" anchor="ctr" anchorCtr="0"/>
        <a:lstStyle/>
        <a:p>
          <a:pPr algn="ctr" rtl="1">
            <a:buNone/>
          </a:pPr>
          <a:r>
            <a:rPr lang="ar-KW" sz="110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تقوم منصة التمويل الجماعي بالتأكد من استيفاء العرض لجميع المتطلبات والشروط ومن ثم إدراجه على المنصة لتمكين المستثمرين من الاطلاع عليه</a:t>
          </a:r>
        </a:p>
      </dgm:t>
    </dgm:pt>
    <dgm:pt modelId="{B211C05F-98B6-4968-AB48-D7A3E34D2E47}" type="parTrans" cxnId="{FB716CCE-F2D9-48E9-9302-30800A484FD1}">
      <dgm:prSet/>
      <dgm:spPr/>
      <dgm:t>
        <a:bodyPr/>
        <a:lstStyle/>
        <a:p>
          <a:pPr algn="ctr" rtl="1"/>
          <a:endParaRPr lang="en-US" sz="1600">
            <a:cs typeface="mohammad bold art 1" pitchFamily="2" charset="-78"/>
          </a:endParaRPr>
        </a:p>
      </dgm:t>
    </dgm:pt>
    <dgm:pt modelId="{E8B78075-94CE-4037-AB85-1A22F7911408}" type="sibTrans" cxnId="{FB716CCE-F2D9-48E9-9302-30800A484FD1}">
      <dgm:prSet custT="1"/>
      <dgm:spPr/>
      <dgm:t>
        <a:bodyPr spcFirstLastPara="0" vert="horz" wrap="square" lIns="25400" tIns="25400" rIns="25400" bIns="25400" numCol="1" spcCol="1270" anchor="ctr" anchorCtr="0"/>
        <a:lstStyle/>
        <a:p>
          <a:pPr marL="0" lvl="0" indent="0" algn="ctr" defTabSz="889000" rtl="1">
            <a:lnSpc>
              <a:spcPct val="90000"/>
            </a:lnSpc>
            <a:spcBef>
              <a:spcPct val="0"/>
            </a:spcBef>
            <a:spcAft>
              <a:spcPct val="35000"/>
            </a:spcAft>
            <a:buNone/>
          </a:pPr>
          <a:endParaRPr lang="en-US" sz="2000" kern="1200">
            <a:solidFill>
              <a:prstClr val="black">
                <a:hueOff val="0"/>
                <a:satOff val="0"/>
                <a:lumOff val="0"/>
                <a:alphaOff val="0"/>
              </a:prstClr>
            </a:solidFill>
            <a:latin typeface="Calibri" panose="020F0502020204030204"/>
            <a:ea typeface="+mn-ea"/>
            <a:cs typeface="mohammad bold art 1" pitchFamily="2" charset="-78"/>
          </a:endParaRPr>
        </a:p>
      </dgm:t>
    </dgm:pt>
    <dgm:pt modelId="{61AA8CAA-1981-46AB-8168-674BA0C3A316}">
      <dgm:prSet custT="1"/>
      <dgm:spPr/>
      <dgm:t>
        <a:bodyPr spcFirstLastPara="0" vert="horz" wrap="square" lIns="41910" tIns="41910" rIns="41910" bIns="41910" numCol="1" spcCol="1270" anchor="ctr" anchorCtr="0"/>
        <a:lstStyle/>
        <a:p>
          <a:pPr algn="ctr" rtl="1">
            <a:buNone/>
          </a:pPr>
          <a:r>
            <a:rPr lang="ar-KW" sz="110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يقوم وكيل الاكتتاب المرخص من الهيئة بإنشاء حساب مصرفي مستقل لإيداع وإدارة مبالغ اكتتاب المستثمرين</a:t>
          </a:r>
        </a:p>
      </dgm:t>
    </dgm:pt>
    <dgm:pt modelId="{60FCD503-AC5C-400C-89DD-B905E1B0135B}" type="parTrans" cxnId="{E4271DEE-B3F8-4190-A5E4-E5AA1501FA83}">
      <dgm:prSet/>
      <dgm:spPr/>
      <dgm:t>
        <a:bodyPr/>
        <a:lstStyle/>
        <a:p>
          <a:pPr algn="ctr" rtl="1"/>
          <a:endParaRPr lang="en-US" sz="1600">
            <a:cs typeface="mohammad bold art 1" pitchFamily="2" charset="-78"/>
          </a:endParaRPr>
        </a:p>
      </dgm:t>
    </dgm:pt>
    <dgm:pt modelId="{95BB636A-F9E4-448E-9E90-D84AD72DCAF7}" type="sibTrans" cxnId="{E4271DEE-B3F8-4190-A5E4-E5AA1501FA83}">
      <dgm:prSet custT="1"/>
      <dgm:spPr/>
      <dgm:t>
        <a:bodyPr spcFirstLastPara="0" vert="horz" wrap="square" lIns="25400" tIns="25400" rIns="25400" bIns="25400" numCol="1" spcCol="1270" anchor="ctr" anchorCtr="0"/>
        <a:lstStyle/>
        <a:p>
          <a:pPr marL="0" lvl="0" indent="0" algn="ctr" defTabSz="889000" rtl="1">
            <a:lnSpc>
              <a:spcPct val="90000"/>
            </a:lnSpc>
            <a:spcBef>
              <a:spcPct val="0"/>
            </a:spcBef>
            <a:spcAft>
              <a:spcPct val="35000"/>
            </a:spcAft>
            <a:buNone/>
          </a:pPr>
          <a:endParaRPr lang="en-US" sz="2000" kern="1200">
            <a:solidFill>
              <a:prstClr val="black">
                <a:hueOff val="0"/>
                <a:satOff val="0"/>
                <a:lumOff val="0"/>
                <a:alphaOff val="0"/>
              </a:prstClr>
            </a:solidFill>
            <a:latin typeface="Calibri" panose="020F0502020204030204"/>
            <a:ea typeface="+mn-ea"/>
            <a:cs typeface="mohammad bold art 1" pitchFamily="2" charset="-78"/>
          </a:endParaRPr>
        </a:p>
      </dgm:t>
    </dgm:pt>
    <dgm:pt modelId="{925509E2-AC2F-477E-9A4B-1EC5B5043144}">
      <dgm:prSet custT="1"/>
      <dgm:spPr/>
      <dgm:t>
        <a:bodyPr spcFirstLastPara="0" vert="horz" wrap="square" lIns="41910" tIns="41910" rIns="41910" bIns="41910" numCol="1" spcCol="1270" anchor="ctr" anchorCtr="0"/>
        <a:lstStyle/>
        <a:p>
          <a:pPr algn="ctr" rtl="1">
            <a:buNone/>
          </a:pPr>
          <a:r>
            <a:rPr lang="ar-KW" sz="11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بعد استيفاء الطرح لجميع المتطلبات والمبالغ المستهدفة، تقوم الشركة</a:t>
          </a:r>
          <a:r>
            <a:rPr lang="en-US" sz="11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 </a:t>
          </a:r>
          <a:r>
            <a:rPr lang="ar-KW" sz="11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rPr>
            <a:t>(</a:t>
          </a:r>
          <a:r>
            <a:rPr lang="en-US" sz="1100" b="1" dirty="0">
              <a:solidFill>
                <a:srgbClr val="093D6C"/>
              </a:solidFill>
              <a:ea typeface="GE SS Two Bold" panose="020A0503020102020204" pitchFamily="18" charset="-78"/>
              <a:cs typeface="GE SS Two Bold" panose="020A0503020102020204" pitchFamily="18" charset="-78"/>
            </a:rPr>
            <a:t>A</a:t>
          </a:r>
          <a:r>
            <a:rPr lang="ar-KW" sz="11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rPr>
            <a:t>) </a:t>
          </a:r>
          <a:r>
            <a:rPr lang="ar-KW" sz="11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بالمباشرة في إجراءات تخصيص وتسجيل الأوراق المالية محل الطرح لصالح المكتتبين</a:t>
          </a:r>
        </a:p>
      </dgm:t>
    </dgm:pt>
    <dgm:pt modelId="{9E70BF04-9902-4B96-A1FC-3238C02C0597}" type="parTrans" cxnId="{7F6D3AC6-8022-4103-ACD7-F426C8C7C4E5}">
      <dgm:prSet/>
      <dgm:spPr/>
      <dgm:t>
        <a:bodyPr/>
        <a:lstStyle/>
        <a:p>
          <a:pPr algn="ctr" rtl="1"/>
          <a:endParaRPr lang="en-US" sz="1600">
            <a:cs typeface="mohammad bold art 1" pitchFamily="2" charset="-78"/>
          </a:endParaRPr>
        </a:p>
      </dgm:t>
    </dgm:pt>
    <dgm:pt modelId="{497EB233-81A4-48A8-9ACE-E2ABC36E1DE3}" type="sibTrans" cxnId="{7F6D3AC6-8022-4103-ACD7-F426C8C7C4E5}">
      <dgm:prSet custT="1"/>
      <dgm:spPr/>
      <dgm:t>
        <a:bodyPr spcFirstLastPara="0" vert="horz" wrap="square" lIns="25400" tIns="25400" rIns="25400" bIns="25400" numCol="1" spcCol="1270" anchor="ctr" anchorCtr="0"/>
        <a:lstStyle/>
        <a:p>
          <a:pPr marL="0" lvl="0" indent="0" algn="ctr" defTabSz="889000" rtl="1">
            <a:lnSpc>
              <a:spcPct val="90000"/>
            </a:lnSpc>
            <a:spcBef>
              <a:spcPct val="0"/>
            </a:spcBef>
            <a:spcAft>
              <a:spcPct val="35000"/>
            </a:spcAft>
            <a:buNone/>
          </a:pPr>
          <a:endParaRPr lang="en-US" sz="2000" kern="1200">
            <a:solidFill>
              <a:prstClr val="black">
                <a:hueOff val="0"/>
                <a:satOff val="0"/>
                <a:lumOff val="0"/>
                <a:alphaOff val="0"/>
              </a:prstClr>
            </a:solidFill>
            <a:latin typeface="Calibri" panose="020F0502020204030204"/>
            <a:ea typeface="+mn-ea"/>
            <a:cs typeface="mohammad bold art 1" pitchFamily="2" charset="-78"/>
          </a:endParaRPr>
        </a:p>
      </dgm:t>
    </dgm:pt>
    <dgm:pt modelId="{4DB4F776-19CC-4BAD-8A88-FCDA1467A2EC}">
      <dgm:prSet custT="1"/>
      <dgm:spPr/>
      <dgm:t>
        <a:bodyPr spcFirstLastPara="0" vert="horz" wrap="square" lIns="41910" tIns="41910" rIns="41910" bIns="41910" numCol="1" spcCol="1270" anchor="ctr" anchorCtr="0"/>
        <a:lstStyle/>
        <a:p>
          <a:pPr algn="ctr" rtl="1">
            <a:buNone/>
          </a:pPr>
          <a:r>
            <a:rPr lang="ar-KW" sz="110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يقوم وكيل الاكتتاب – بعد استكمال الشركة</a:t>
          </a:r>
          <a:r>
            <a:rPr lang="en-US" sz="110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 </a:t>
          </a:r>
          <a:r>
            <a:rPr lang="ar-KW" sz="1100" kern="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rPr>
            <a:t>(</a:t>
          </a:r>
          <a:r>
            <a:rPr lang="en-US" sz="1100" b="1" kern="1200" dirty="0">
              <a:solidFill>
                <a:srgbClr val="093D6C"/>
              </a:solidFill>
              <a:ea typeface="GE SS Two Bold" panose="020A0503020102020204" pitchFamily="18" charset="-78"/>
              <a:cs typeface="GE SS Two Bold" panose="020A0503020102020204" pitchFamily="18" charset="-78"/>
            </a:rPr>
            <a:t>A</a:t>
          </a:r>
          <a:r>
            <a:rPr lang="ar-KW" sz="1100" kern="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rPr>
            <a:t>)</a:t>
          </a:r>
          <a:r>
            <a:rPr lang="ar-KW" sz="110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 لإجراءات التخصيص والتسجيل – بسداد الدفعات المستحقة للمشروع</a:t>
          </a:r>
        </a:p>
      </dgm:t>
    </dgm:pt>
    <dgm:pt modelId="{09C640C3-9D12-400A-BD1B-7B759E880D9F}" type="parTrans" cxnId="{74307974-BE39-4EA1-B3E2-C8F26DD2CC57}">
      <dgm:prSet/>
      <dgm:spPr/>
      <dgm:t>
        <a:bodyPr/>
        <a:lstStyle/>
        <a:p>
          <a:pPr algn="ctr" rtl="1"/>
          <a:endParaRPr lang="en-US" sz="1600">
            <a:cs typeface="mohammad bold art 1" pitchFamily="2" charset="-78"/>
          </a:endParaRPr>
        </a:p>
      </dgm:t>
    </dgm:pt>
    <dgm:pt modelId="{A2CEE55B-12D6-4E7F-891A-19B642CB4190}" type="sibTrans" cxnId="{74307974-BE39-4EA1-B3E2-C8F26DD2CC57}">
      <dgm:prSet/>
      <dgm:spPr/>
      <dgm:t>
        <a:bodyPr/>
        <a:lstStyle/>
        <a:p>
          <a:pPr algn="ctr" rtl="1"/>
          <a:endParaRPr lang="en-US" sz="1600">
            <a:cs typeface="mohammad bold art 1" pitchFamily="2" charset="-78"/>
          </a:endParaRPr>
        </a:p>
      </dgm:t>
    </dgm:pt>
    <dgm:pt modelId="{EF68B044-AD65-4042-8072-39754493CB40}">
      <dgm:prSet phldrT="[Text]" custT="1"/>
      <dgm:spPr/>
      <dgm:t>
        <a:bodyPr/>
        <a:lstStyle/>
        <a:p>
          <a:pPr algn="ctr" rtl="1">
            <a:buNone/>
          </a:pPr>
          <a:r>
            <a:rPr lang="ar-KW" sz="11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تقوم الشركة</a:t>
          </a:r>
          <a:r>
            <a:rPr lang="en-US" sz="11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 </a:t>
          </a:r>
          <a:r>
            <a:rPr lang="ar-KW" sz="11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rPr>
            <a:t>(</a:t>
          </a:r>
          <a:r>
            <a:rPr lang="en-US" sz="1100" b="1" dirty="0">
              <a:solidFill>
                <a:srgbClr val="093D6C"/>
              </a:solidFill>
              <a:ea typeface="GE SS Two Bold" panose="020A0503020102020204" pitchFamily="18" charset="-78"/>
              <a:cs typeface="GE SS Two Bold" panose="020A0503020102020204" pitchFamily="18" charset="-78"/>
            </a:rPr>
            <a:t>A</a:t>
          </a:r>
          <a:r>
            <a:rPr lang="ar-KW" sz="11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rPr>
            <a:t>) </a:t>
          </a:r>
          <a:r>
            <a:rPr lang="ar-KW" sz="11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بتعيين شركة استشارات مرخصة من قبل الهيئة لإعداد دراسة الجدوى للمشروع الذي تنوي تمويله، ومن ثم تقدم جميع المستندات اللازمة إلى منصة تمويل جماعي مسجلة لدى الهيئة</a:t>
          </a:r>
          <a:endParaRPr lang="en-US" sz="11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endParaRPr>
        </a:p>
      </dgm:t>
    </dgm:pt>
    <dgm:pt modelId="{269537FA-B2F8-443E-8930-46621701FCC1}" type="sibTrans" cxnId="{A0F50380-3C02-4803-B847-17C2338C452F}">
      <dgm:prSet custT="1"/>
      <dgm:spPr/>
      <dgm:t>
        <a:bodyPr/>
        <a:lstStyle/>
        <a:p>
          <a:pPr algn="ctr" rtl="1"/>
          <a:endParaRPr lang="en-US" sz="2000">
            <a:cs typeface="mohammad bold art 1" pitchFamily="2" charset="-78"/>
          </a:endParaRPr>
        </a:p>
      </dgm:t>
    </dgm:pt>
    <dgm:pt modelId="{BD945059-C0A0-4002-B307-4E499F02CF9D}" type="parTrans" cxnId="{A0F50380-3C02-4803-B847-17C2338C452F}">
      <dgm:prSet/>
      <dgm:spPr/>
      <dgm:t>
        <a:bodyPr/>
        <a:lstStyle/>
        <a:p>
          <a:pPr algn="ctr" rtl="1"/>
          <a:endParaRPr lang="en-US" sz="1600">
            <a:cs typeface="mohammad bold art 1" pitchFamily="2" charset="-78"/>
          </a:endParaRPr>
        </a:p>
      </dgm:t>
    </dgm:pt>
    <dgm:pt modelId="{0B5E11E2-6461-478A-B0CC-E319B7596B61}">
      <dgm:prSet phldrT="[Text]" custT="1"/>
      <dgm:spPr>
        <a:solidFill>
          <a:schemeClr val="bg1"/>
        </a:solidFill>
        <a:ln>
          <a:solidFill>
            <a:schemeClr val="accent1">
              <a:lumMod val="50000"/>
            </a:schemeClr>
          </a:solidFill>
        </a:ln>
      </dgm:spPr>
      <dgm:t>
        <a:bodyPr/>
        <a:lstStyle/>
        <a:p>
          <a:pPr algn="ctr" rtl="1"/>
          <a:r>
            <a:rPr lang="ar-KW" sz="1400" b="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مصدر العرض</a:t>
          </a:r>
          <a:endParaRPr lang="en-US" sz="1400" b="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endParaRPr>
        </a:p>
      </dgm:t>
    </dgm:pt>
    <dgm:pt modelId="{21DE0D73-3C3D-485E-AD2D-CC702A8E5C98}" type="parTrans" cxnId="{D8A536F4-2000-4525-A461-D0BFDCDEC8AE}">
      <dgm:prSet/>
      <dgm:spPr/>
      <dgm:t>
        <a:bodyPr/>
        <a:lstStyle/>
        <a:p>
          <a:endParaRPr lang="en-US"/>
        </a:p>
      </dgm:t>
    </dgm:pt>
    <dgm:pt modelId="{EE9B9990-C59D-4AF1-8823-FADB642BFC74}" type="sibTrans" cxnId="{D8A536F4-2000-4525-A461-D0BFDCDEC8AE}">
      <dgm:prSet/>
      <dgm:spPr/>
      <dgm:t>
        <a:bodyPr/>
        <a:lstStyle/>
        <a:p>
          <a:endParaRPr lang="en-US"/>
        </a:p>
      </dgm:t>
    </dgm:pt>
    <dgm:pt modelId="{660D9605-17B0-4CB9-9620-BCA51B7028F6}">
      <dgm:prSet custT="1"/>
      <dgm:spPr>
        <a:solidFill>
          <a:schemeClr val="bg1"/>
        </a:solidFill>
        <a:ln>
          <a:solidFill>
            <a:schemeClr val="accent1">
              <a:lumMod val="50000"/>
            </a:schemeClr>
          </a:solidFill>
        </a:ln>
      </dgm:spPr>
      <dgm:t>
        <a:bodyPr spcFirstLastPara="0" vert="horz" wrap="square" lIns="41910" tIns="41910" rIns="41910" bIns="41910" numCol="1" spcCol="1270" anchor="ctr" anchorCtr="0"/>
        <a:lstStyle/>
        <a:p>
          <a:pPr algn="ctr" rtl="1"/>
          <a:r>
            <a:rPr lang="ar-KW" sz="1400" b="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منصة التمويل</a:t>
          </a:r>
        </a:p>
        <a:p>
          <a:pPr algn="ctr" rtl="1"/>
          <a:r>
            <a:rPr lang="ar-KW" sz="1400" b="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 الجماعي</a:t>
          </a:r>
        </a:p>
      </dgm:t>
    </dgm:pt>
    <dgm:pt modelId="{520AAE25-22D1-4739-9E9A-13379E2D5598}" type="parTrans" cxnId="{DD8E8BD1-2A4C-4510-B798-C575AF4951F9}">
      <dgm:prSet/>
      <dgm:spPr/>
      <dgm:t>
        <a:bodyPr/>
        <a:lstStyle/>
        <a:p>
          <a:endParaRPr lang="en-US"/>
        </a:p>
      </dgm:t>
    </dgm:pt>
    <dgm:pt modelId="{78EC36EA-E180-4434-A994-08DABE470C67}" type="sibTrans" cxnId="{DD8E8BD1-2A4C-4510-B798-C575AF4951F9}">
      <dgm:prSet/>
      <dgm:spPr/>
      <dgm:t>
        <a:bodyPr/>
        <a:lstStyle/>
        <a:p>
          <a:endParaRPr lang="en-US"/>
        </a:p>
      </dgm:t>
    </dgm:pt>
    <dgm:pt modelId="{46A7C1C7-B4A9-46B2-AF39-94E00B1A8F1F}">
      <dgm:prSet custT="1"/>
      <dgm:spPr>
        <a:solidFill>
          <a:schemeClr val="bg1"/>
        </a:solidFill>
        <a:ln>
          <a:solidFill>
            <a:schemeClr val="accent1">
              <a:lumMod val="50000"/>
            </a:schemeClr>
          </a:solidFill>
        </a:ln>
      </dgm:spPr>
      <dgm:t>
        <a:bodyPr spcFirstLastPara="0" vert="horz" wrap="square" lIns="41910" tIns="41910" rIns="41910" bIns="41910" numCol="1" spcCol="1270" anchor="ctr" anchorCtr="0"/>
        <a:lstStyle/>
        <a:p>
          <a:pPr algn="ctr" rtl="1"/>
          <a:r>
            <a:rPr lang="ar-KW" sz="1400" b="0" kern="120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وكيل اكتتاب</a:t>
          </a:r>
          <a:endParaRPr lang="ar-KW" sz="1400" b="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endParaRPr>
        </a:p>
      </dgm:t>
    </dgm:pt>
    <dgm:pt modelId="{72F07630-76B5-4135-A335-0C90FC9614F7}" type="parTrans" cxnId="{61E7CE11-10AF-4243-87B2-5154C9BEB4E7}">
      <dgm:prSet/>
      <dgm:spPr/>
      <dgm:t>
        <a:bodyPr/>
        <a:lstStyle/>
        <a:p>
          <a:endParaRPr lang="en-US"/>
        </a:p>
      </dgm:t>
    </dgm:pt>
    <dgm:pt modelId="{6A844D47-C1F3-49BA-8B8C-B4B21390F368}" type="sibTrans" cxnId="{61E7CE11-10AF-4243-87B2-5154C9BEB4E7}">
      <dgm:prSet/>
      <dgm:spPr/>
      <dgm:t>
        <a:bodyPr/>
        <a:lstStyle/>
        <a:p>
          <a:endParaRPr lang="en-US"/>
        </a:p>
      </dgm:t>
    </dgm:pt>
    <dgm:pt modelId="{8A3F444C-DB25-442A-9F0C-98CD815F0CF7}">
      <dgm:prSet custT="1"/>
      <dgm:spPr>
        <a:solidFill>
          <a:schemeClr val="bg1"/>
        </a:solidFill>
        <a:ln>
          <a:solidFill>
            <a:schemeClr val="accent1">
              <a:lumMod val="50000"/>
            </a:schemeClr>
          </a:solidFill>
        </a:ln>
      </dgm:spPr>
      <dgm:t>
        <a:bodyPr spcFirstLastPara="0" vert="horz" wrap="square" lIns="41910" tIns="41910" rIns="41910" bIns="41910" numCol="1" spcCol="1270" anchor="ctr" anchorCtr="0"/>
        <a:lstStyle/>
        <a:p>
          <a:pPr algn="ctr" rtl="1"/>
          <a:r>
            <a:rPr lang="ar-KW" sz="1400" b="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استيفاء الطرح</a:t>
          </a:r>
        </a:p>
      </dgm:t>
    </dgm:pt>
    <dgm:pt modelId="{0DDECEB7-5C47-4803-953E-B18A8F215656}" type="parTrans" cxnId="{A5510D72-44C4-49AD-A931-90AA43937A45}">
      <dgm:prSet/>
      <dgm:spPr/>
      <dgm:t>
        <a:bodyPr/>
        <a:lstStyle/>
        <a:p>
          <a:endParaRPr lang="en-US"/>
        </a:p>
      </dgm:t>
    </dgm:pt>
    <dgm:pt modelId="{36DB0D1B-DCCC-4162-8F62-1B9891DD9957}" type="sibTrans" cxnId="{A5510D72-44C4-49AD-A931-90AA43937A45}">
      <dgm:prSet/>
      <dgm:spPr/>
      <dgm:t>
        <a:bodyPr/>
        <a:lstStyle/>
        <a:p>
          <a:endParaRPr lang="en-US"/>
        </a:p>
      </dgm:t>
    </dgm:pt>
    <dgm:pt modelId="{68166172-CDDE-48F7-B49A-DF876E56374E}">
      <dgm:prSet custT="1"/>
      <dgm:spPr>
        <a:solidFill>
          <a:schemeClr val="bg1"/>
        </a:solidFill>
        <a:ln>
          <a:solidFill>
            <a:schemeClr val="accent1">
              <a:lumMod val="50000"/>
            </a:schemeClr>
          </a:solidFill>
        </a:ln>
      </dgm:spPr>
      <dgm:t>
        <a:bodyPr spcFirstLastPara="0" vert="horz" wrap="square" lIns="41910" tIns="41910" rIns="41910" bIns="41910" numCol="1" spcCol="1270" anchor="ctr" anchorCtr="0"/>
        <a:lstStyle/>
        <a:p>
          <a:pPr algn="ctr" rtl="1"/>
          <a:r>
            <a:rPr lang="ar-KW" sz="1400" b="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سداد الدفعات</a:t>
          </a:r>
        </a:p>
      </dgm:t>
    </dgm:pt>
    <dgm:pt modelId="{3CD2D73C-C3F5-4A83-9334-D6EA444193DA}" type="parTrans" cxnId="{C3EE2711-9F06-4250-8B11-F348F47B149E}">
      <dgm:prSet/>
      <dgm:spPr/>
      <dgm:t>
        <a:bodyPr/>
        <a:lstStyle/>
        <a:p>
          <a:endParaRPr lang="en-US"/>
        </a:p>
      </dgm:t>
    </dgm:pt>
    <dgm:pt modelId="{38E20F94-4AF1-484D-9CE9-75FA9356846F}" type="sibTrans" cxnId="{C3EE2711-9F06-4250-8B11-F348F47B149E}">
      <dgm:prSet/>
      <dgm:spPr/>
      <dgm:t>
        <a:bodyPr/>
        <a:lstStyle/>
        <a:p>
          <a:endParaRPr lang="en-US"/>
        </a:p>
      </dgm:t>
    </dgm:pt>
    <dgm:pt modelId="{2ED6CDAA-1ADB-4B91-A8D3-3C8B6B8E29F0}" type="pres">
      <dgm:prSet presAssocID="{762D1D17-A14C-4E01-973E-449872954E29}" presName="Name0" presStyleCnt="0">
        <dgm:presLayoutVars>
          <dgm:dir val="rev"/>
          <dgm:animLvl val="lvl"/>
          <dgm:resizeHandles val="exact"/>
        </dgm:presLayoutVars>
      </dgm:prSet>
      <dgm:spPr/>
    </dgm:pt>
    <dgm:pt modelId="{652B9035-3EC3-4F66-8A85-C316DF5D5DCC}" type="pres">
      <dgm:prSet presAssocID="{0B5E11E2-6461-478A-B0CC-E319B7596B61}" presName="linNode" presStyleCnt="0"/>
      <dgm:spPr/>
    </dgm:pt>
    <dgm:pt modelId="{D33A2F4C-1F41-4300-A095-7F7B4BCB2108}" type="pres">
      <dgm:prSet presAssocID="{0B5E11E2-6461-478A-B0CC-E319B7596B61}" presName="parentText" presStyleLbl="node1" presStyleIdx="0" presStyleCnt="5" custScaleX="80155" custScaleY="65791">
        <dgm:presLayoutVars>
          <dgm:chMax val="1"/>
          <dgm:bulletEnabled val="1"/>
        </dgm:presLayoutVars>
      </dgm:prSet>
      <dgm:spPr/>
    </dgm:pt>
    <dgm:pt modelId="{46519E45-3C95-4ABC-B1F6-2DCA1C893F54}" type="pres">
      <dgm:prSet presAssocID="{0B5E11E2-6461-478A-B0CC-E319B7596B61}" presName="descendantText" presStyleLbl="alignAccFollowNode1" presStyleIdx="0" presStyleCnt="5">
        <dgm:presLayoutVars>
          <dgm:bulletEnabled val="1"/>
        </dgm:presLayoutVars>
      </dgm:prSet>
      <dgm:spPr/>
    </dgm:pt>
    <dgm:pt modelId="{35B8B171-8C35-42BF-8EC8-6C0EB3B0F1B4}" type="pres">
      <dgm:prSet presAssocID="{EE9B9990-C59D-4AF1-8823-FADB642BFC74}" presName="sp" presStyleCnt="0"/>
      <dgm:spPr/>
    </dgm:pt>
    <dgm:pt modelId="{DAB0AD16-BDCD-4649-B3EF-FEBCCC9761E1}" type="pres">
      <dgm:prSet presAssocID="{660D9605-17B0-4CB9-9620-BCA51B7028F6}" presName="linNode" presStyleCnt="0"/>
      <dgm:spPr/>
    </dgm:pt>
    <dgm:pt modelId="{A87D39F9-5A63-463C-9445-CC026153A610}" type="pres">
      <dgm:prSet presAssocID="{660D9605-17B0-4CB9-9620-BCA51B7028F6}" presName="parentText" presStyleLbl="node1" presStyleIdx="1" presStyleCnt="5" custScaleX="80155" custScaleY="65791">
        <dgm:presLayoutVars>
          <dgm:chMax val="1"/>
          <dgm:bulletEnabled val="1"/>
        </dgm:presLayoutVars>
      </dgm:prSet>
      <dgm:spPr/>
    </dgm:pt>
    <dgm:pt modelId="{1E9E2D3C-27C9-412A-B345-8E518C1B878F}" type="pres">
      <dgm:prSet presAssocID="{660D9605-17B0-4CB9-9620-BCA51B7028F6}" presName="descendantText" presStyleLbl="alignAccFollowNode1" presStyleIdx="1" presStyleCnt="5">
        <dgm:presLayoutVars>
          <dgm:bulletEnabled val="1"/>
        </dgm:presLayoutVars>
      </dgm:prSet>
      <dgm:spPr/>
    </dgm:pt>
    <dgm:pt modelId="{3BFC6123-E6CB-4ABF-B1CF-4B1D4F686ED3}" type="pres">
      <dgm:prSet presAssocID="{78EC36EA-E180-4434-A994-08DABE470C67}" presName="sp" presStyleCnt="0"/>
      <dgm:spPr/>
    </dgm:pt>
    <dgm:pt modelId="{01A485A7-4C41-4E85-A597-9D61AB3F0A29}" type="pres">
      <dgm:prSet presAssocID="{46A7C1C7-B4A9-46B2-AF39-94E00B1A8F1F}" presName="linNode" presStyleCnt="0"/>
      <dgm:spPr/>
    </dgm:pt>
    <dgm:pt modelId="{A039CA50-3ACB-42D8-8F5B-93F14DFCF66B}" type="pres">
      <dgm:prSet presAssocID="{46A7C1C7-B4A9-46B2-AF39-94E00B1A8F1F}" presName="parentText" presStyleLbl="node1" presStyleIdx="2" presStyleCnt="5" custScaleX="80155" custScaleY="65791">
        <dgm:presLayoutVars>
          <dgm:chMax val="1"/>
          <dgm:bulletEnabled val="1"/>
        </dgm:presLayoutVars>
      </dgm:prSet>
      <dgm:spPr/>
    </dgm:pt>
    <dgm:pt modelId="{77B608AC-6FFF-48EC-915C-E6E4F08118A7}" type="pres">
      <dgm:prSet presAssocID="{46A7C1C7-B4A9-46B2-AF39-94E00B1A8F1F}" presName="descendantText" presStyleLbl="alignAccFollowNode1" presStyleIdx="2" presStyleCnt="5">
        <dgm:presLayoutVars>
          <dgm:bulletEnabled val="1"/>
        </dgm:presLayoutVars>
      </dgm:prSet>
      <dgm:spPr/>
    </dgm:pt>
    <dgm:pt modelId="{B674276C-7FE5-4295-8BEA-3574C7BE9D2F}" type="pres">
      <dgm:prSet presAssocID="{6A844D47-C1F3-49BA-8B8C-B4B21390F368}" presName="sp" presStyleCnt="0"/>
      <dgm:spPr/>
    </dgm:pt>
    <dgm:pt modelId="{DBEF5D9F-A947-4A31-A035-DFAAB1ED9B8E}" type="pres">
      <dgm:prSet presAssocID="{8A3F444C-DB25-442A-9F0C-98CD815F0CF7}" presName="linNode" presStyleCnt="0"/>
      <dgm:spPr/>
    </dgm:pt>
    <dgm:pt modelId="{E99B910E-4438-47DB-A339-159CC59EC2B9}" type="pres">
      <dgm:prSet presAssocID="{8A3F444C-DB25-442A-9F0C-98CD815F0CF7}" presName="parentText" presStyleLbl="node1" presStyleIdx="3" presStyleCnt="5" custScaleX="80155" custScaleY="65791">
        <dgm:presLayoutVars>
          <dgm:chMax val="1"/>
          <dgm:bulletEnabled val="1"/>
        </dgm:presLayoutVars>
      </dgm:prSet>
      <dgm:spPr/>
    </dgm:pt>
    <dgm:pt modelId="{0BBEC040-09BB-4DE9-BCA4-EDA5ADF37380}" type="pres">
      <dgm:prSet presAssocID="{8A3F444C-DB25-442A-9F0C-98CD815F0CF7}" presName="descendantText" presStyleLbl="alignAccFollowNode1" presStyleIdx="3" presStyleCnt="5">
        <dgm:presLayoutVars>
          <dgm:bulletEnabled val="1"/>
        </dgm:presLayoutVars>
      </dgm:prSet>
      <dgm:spPr/>
    </dgm:pt>
    <dgm:pt modelId="{BC62C170-A218-4D99-AB60-3C1036C9458B}" type="pres">
      <dgm:prSet presAssocID="{36DB0D1B-DCCC-4162-8F62-1B9891DD9957}" presName="sp" presStyleCnt="0"/>
      <dgm:spPr/>
    </dgm:pt>
    <dgm:pt modelId="{984B1D52-33EF-4A3A-BB09-7BF489F86941}" type="pres">
      <dgm:prSet presAssocID="{68166172-CDDE-48F7-B49A-DF876E56374E}" presName="linNode" presStyleCnt="0"/>
      <dgm:spPr/>
    </dgm:pt>
    <dgm:pt modelId="{10BA765E-FD8B-4C2B-94C8-5897A22905EC}" type="pres">
      <dgm:prSet presAssocID="{68166172-CDDE-48F7-B49A-DF876E56374E}" presName="parentText" presStyleLbl="node1" presStyleIdx="4" presStyleCnt="5" custScaleX="80155" custScaleY="65791">
        <dgm:presLayoutVars>
          <dgm:chMax val="1"/>
          <dgm:bulletEnabled val="1"/>
        </dgm:presLayoutVars>
      </dgm:prSet>
      <dgm:spPr/>
    </dgm:pt>
    <dgm:pt modelId="{085C7718-2CE8-4CFA-BA5F-CB922DB7371A}" type="pres">
      <dgm:prSet presAssocID="{68166172-CDDE-48F7-B49A-DF876E56374E}" presName="descendantText" presStyleLbl="alignAccFollowNode1" presStyleIdx="4" presStyleCnt="5">
        <dgm:presLayoutVars>
          <dgm:bulletEnabled val="1"/>
        </dgm:presLayoutVars>
      </dgm:prSet>
      <dgm:spPr/>
    </dgm:pt>
  </dgm:ptLst>
  <dgm:cxnLst>
    <dgm:cxn modelId="{29D7160A-E137-4CD1-9A3F-1912FC8E51E7}" type="presOf" srcId="{0B5E11E2-6461-478A-B0CC-E319B7596B61}" destId="{D33A2F4C-1F41-4300-A095-7F7B4BCB2108}" srcOrd="0" destOrd="0" presId="urn:microsoft.com/office/officeart/2005/8/layout/vList5"/>
    <dgm:cxn modelId="{C3EE2711-9F06-4250-8B11-F348F47B149E}" srcId="{762D1D17-A14C-4E01-973E-449872954E29}" destId="{68166172-CDDE-48F7-B49A-DF876E56374E}" srcOrd="4" destOrd="0" parTransId="{3CD2D73C-C3F5-4A83-9334-D6EA444193DA}" sibTransId="{38E20F94-4AF1-484D-9CE9-75FA9356846F}"/>
    <dgm:cxn modelId="{61E7CE11-10AF-4243-87B2-5154C9BEB4E7}" srcId="{762D1D17-A14C-4E01-973E-449872954E29}" destId="{46A7C1C7-B4A9-46B2-AF39-94E00B1A8F1F}" srcOrd="2" destOrd="0" parTransId="{72F07630-76B5-4135-A335-0C90FC9614F7}" sibTransId="{6A844D47-C1F3-49BA-8B8C-B4B21390F368}"/>
    <dgm:cxn modelId="{BEE24014-4145-47A9-82B1-C7602EDB7907}" type="presOf" srcId="{660D9605-17B0-4CB9-9620-BCA51B7028F6}" destId="{A87D39F9-5A63-463C-9445-CC026153A610}" srcOrd="0" destOrd="0" presId="urn:microsoft.com/office/officeart/2005/8/layout/vList5"/>
    <dgm:cxn modelId="{2E59001A-1442-45E0-89A1-61A4166B0871}" type="presOf" srcId="{68166172-CDDE-48F7-B49A-DF876E56374E}" destId="{10BA765E-FD8B-4C2B-94C8-5897A22905EC}" srcOrd="0" destOrd="0" presId="urn:microsoft.com/office/officeart/2005/8/layout/vList5"/>
    <dgm:cxn modelId="{4166FA1B-08AD-4460-A62D-67D08D28AEB3}" type="presOf" srcId="{46A7C1C7-B4A9-46B2-AF39-94E00B1A8F1F}" destId="{A039CA50-3ACB-42D8-8F5B-93F14DFCF66B}" srcOrd="0" destOrd="0" presId="urn:microsoft.com/office/officeart/2005/8/layout/vList5"/>
    <dgm:cxn modelId="{FC19123D-B3FB-495A-AFC9-E43503EC47EF}" type="presOf" srcId="{8A3F444C-DB25-442A-9F0C-98CD815F0CF7}" destId="{E99B910E-4438-47DB-A339-159CC59EC2B9}" srcOrd="0" destOrd="0" presId="urn:microsoft.com/office/officeart/2005/8/layout/vList5"/>
    <dgm:cxn modelId="{4D92535D-37DB-46C0-B1E0-2FE8E8B12E93}" type="presOf" srcId="{4DB4F776-19CC-4BAD-8A88-FCDA1467A2EC}" destId="{085C7718-2CE8-4CFA-BA5F-CB922DB7371A}" srcOrd="0" destOrd="0" presId="urn:microsoft.com/office/officeart/2005/8/layout/vList5"/>
    <dgm:cxn modelId="{AF11DC45-F5E6-4BB6-8D8C-CB1362EE0F99}" type="presOf" srcId="{925509E2-AC2F-477E-9A4B-1EC5B5043144}" destId="{0BBEC040-09BB-4DE9-BCA4-EDA5ADF37380}" srcOrd="0" destOrd="0" presId="urn:microsoft.com/office/officeart/2005/8/layout/vList5"/>
    <dgm:cxn modelId="{A5510D72-44C4-49AD-A931-90AA43937A45}" srcId="{762D1D17-A14C-4E01-973E-449872954E29}" destId="{8A3F444C-DB25-442A-9F0C-98CD815F0CF7}" srcOrd="3" destOrd="0" parTransId="{0DDECEB7-5C47-4803-953E-B18A8F215656}" sibTransId="{36DB0D1B-DCCC-4162-8F62-1B9891DD9957}"/>
    <dgm:cxn modelId="{74307974-BE39-4EA1-B3E2-C8F26DD2CC57}" srcId="{68166172-CDDE-48F7-B49A-DF876E56374E}" destId="{4DB4F776-19CC-4BAD-8A88-FCDA1467A2EC}" srcOrd="0" destOrd="0" parTransId="{09C640C3-9D12-400A-BD1B-7B759E880D9F}" sibTransId="{A2CEE55B-12D6-4E7F-891A-19B642CB4190}"/>
    <dgm:cxn modelId="{A0F50380-3C02-4803-B847-17C2338C452F}" srcId="{0B5E11E2-6461-478A-B0CC-E319B7596B61}" destId="{EF68B044-AD65-4042-8072-39754493CB40}" srcOrd="0" destOrd="0" parTransId="{BD945059-C0A0-4002-B307-4E499F02CF9D}" sibTransId="{269537FA-B2F8-443E-8930-46621701FCC1}"/>
    <dgm:cxn modelId="{7A363790-C4E7-4723-A490-02E5425C7FAC}" type="presOf" srcId="{762D1D17-A14C-4E01-973E-449872954E29}" destId="{2ED6CDAA-1ADB-4B91-A8D3-3C8B6B8E29F0}" srcOrd="0" destOrd="0" presId="urn:microsoft.com/office/officeart/2005/8/layout/vList5"/>
    <dgm:cxn modelId="{527038B8-0FFB-4409-87F0-73A075C48C05}" type="presOf" srcId="{61AA8CAA-1981-46AB-8168-674BA0C3A316}" destId="{77B608AC-6FFF-48EC-915C-E6E4F08118A7}" srcOrd="0" destOrd="0" presId="urn:microsoft.com/office/officeart/2005/8/layout/vList5"/>
    <dgm:cxn modelId="{2ECF71BB-BFEA-4912-A09C-95BB1E2A258B}" type="presOf" srcId="{EF68B044-AD65-4042-8072-39754493CB40}" destId="{46519E45-3C95-4ABC-B1F6-2DCA1C893F54}" srcOrd="0" destOrd="0" presId="urn:microsoft.com/office/officeart/2005/8/layout/vList5"/>
    <dgm:cxn modelId="{7F6D3AC6-8022-4103-ACD7-F426C8C7C4E5}" srcId="{8A3F444C-DB25-442A-9F0C-98CD815F0CF7}" destId="{925509E2-AC2F-477E-9A4B-1EC5B5043144}" srcOrd="0" destOrd="0" parTransId="{9E70BF04-9902-4B96-A1FC-3238C02C0597}" sibTransId="{497EB233-81A4-48A8-9ACE-E2ABC36E1DE3}"/>
    <dgm:cxn modelId="{FB716CCE-F2D9-48E9-9302-30800A484FD1}" srcId="{660D9605-17B0-4CB9-9620-BCA51B7028F6}" destId="{E79D1DB6-E98E-4C78-AAB1-C061456B9C0E}" srcOrd="0" destOrd="0" parTransId="{B211C05F-98B6-4968-AB48-D7A3E34D2E47}" sibTransId="{E8B78075-94CE-4037-AB85-1A22F7911408}"/>
    <dgm:cxn modelId="{DD8E8BD1-2A4C-4510-B798-C575AF4951F9}" srcId="{762D1D17-A14C-4E01-973E-449872954E29}" destId="{660D9605-17B0-4CB9-9620-BCA51B7028F6}" srcOrd="1" destOrd="0" parTransId="{520AAE25-22D1-4739-9E9A-13379E2D5598}" sibTransId="{78EC36EA-E180-4434-A994-08DABE470C67}"/>
    <dgm:cxn modelId="{E4271DEE-B3F8-4190-A5E4-E5AA1501FA83}" srcId="{46A7C1C7-B4A9-46B2-AF39-94E00B1A8F1F}" destId="{61AA8CAA-1981-46AB-8168-674BA0C3A316}" srcOrd="0" destOrd="0" parTransId="{60FCD503-AC5C-400C-89DD-B905E1B0135B}" sibTransId="{95BB636A-F9E4-448E-9E90-D84AD72DCAF7}"/>
    <dgm:cxn modelId="{501E58F2-9CEC-42EA-82C2-1C24583E2B95}" type="presOf" srcId="{E79D1DB6-E98E-4C78-AAB1-C061456B9C0E}" destId="{1E9E2D3C-27C9-412A-B345-8E518C1B878F}" srcOrd="0" destOrd="0" presId="urn:microsoft.com/office/officeart/2005/8/layout/vList5"/>
    <dgm:cxn modelId="{D8A536F4-2000-4525-A461-D0BFDCDEC8AE}" srcId="{762D1D17-A14C-4E01-973E-449872954E29}" destId="{0B5E11E2-6461-478A-B0CC-E319B7596B61}" srcOrd="0" destOrd="0" parTransId="{21DE0D73-3C3D-485E-AD2D-CC702A8E5C98}" sibTransId="{EE9B9990-C59D-4AF1-8823-FADB642BFC74}"/>
    <dgm:cxn modelId="{B93455BA-EBE5-4252-81BB-C685966ED67B}" type="presParOf" srcId="{2ED6CDAA-1ADB-4B91-A8D3-3C8B6B8E29F0}" destId="{652B9035-3EC3-4F66-8A85-C316DF5D5DCC}" srcOrd="0" destOrd="0" presId="urn:microsoft.com/office/officeart/2005/8/layout/vList5"/>
    <dgm:cxn modelId="{E03B4929-FB23-4F18-BC9E-F0F8CDCF0D9B}" type="presParOf" srcId="{652B9035-3EC3-4F66-8A85-C316DF5D5DCC}" destId="{D33A2F4C-1F41-4300-A095-7F7B4BCB2108}" srcOrd="0" destOrd="0" presId="urn:microsoft.com/office/officeart/2005/8/layout/vList5"/>
    <dgm:cxn modelId="{8CC30201-3524-4B48-8866-B139C777C986}" type="presParOf" srcId="{652B9035-3EC3-4F66-8A85-C316DF5D5DCC}" destId="{46519E45-3C95-4ABC-B1F6-2DCA1C893F54}" srcOrd="1" destOrd="0" presId="urn:microsoft.com/office/officeart/2005/8/layout/vList5"/>
    <dgm:cxn modelId="{A4747F95-5655-4501-8D5A-F3A83A31256D}" type="presParOf" srcId="{2ED6CDAA-1ADB-4B91-A8D3-3C8B6B8E29F0}" destId="{35B8B171-8C35-42BF-8EC8-6C0EB3B0F1B4}" srcOrd="1" destOrd="0" presId="urn:microsoft.com/office/officeart/2005/8/layout/vList5"/>
    <dgm:cxn modelId="{7C3345AB-38A1-4E19-A83E-35B2FD056EF1}" type="presParOf" srcId="{2ED6CDAA-1ADB-4B91-A8D3-3C8B6B8E29F0}" destId="{DAB0AD16-BDCD-4649-B3EF-FEBCCC9761E1}" srcOrd="2" destOrd="0" presId="urn:microsoft.com/office/officeart/2005/8/layout/vList5"/>
    <dgm:cxn modelId="{392280F6-DE49-4A9B-A24D-C39732E3BD89}" type="presParOf" srcId="{DAB0AD16-BDCD-4649-B3EF-FEBCCC9761E1}" destId="{A87D39F9-5A63-463C-9445-CC026153A610}" srcOrd="0" destOrd="0" presId="urn:microsoft.com/office/officeart/2005/8/layout/vList5"/>
    <dgm:cxn modelId="{DA89C0E8-4326-4211-ADAC-BA669A7E9E6B}" type="presParOf" srcId="{DAB0AD16-BDCD-4649-B3EF-FEBCCC9761E1}" destId="{1E9E2D3C-27C9-412A-B345-8E518C1B878F}" srcOrd="1" destOrd="0" presId="urn:microsoft.com/office/officeart/2005/8/layout/vList5"/>
    <dgm:cxn modelId="{EE47642F-8685-43E8-B323-7E8E3F58FD26}" type="presParOf" srcId="{2ED6CDAA-1ADB-4B91-A8D3-3C8B6B8E29F0}" destId="{3BFC6123-E6CB-4ABF-B1CF-4B1D4F686ED3}" srcOrd="3" destOrd="0" presId="urn:microsoft.com/office/officeart/2005/8/layout/vList5"/>
    <dgm:cxn modelId="{094302ED-BBE8-479A-9C27-5179013ECC86}" type="presParOf" srcId="{2ED6CDAA-1ADB-4B91-A8D3-3C8B6B8E29F0}" destId="{01A485A7-4C41-4E85-A597-9D61AB3F0A29}" srcOrd="4" destOrd="0" presId="urn:microsoft.com/office/officeart/2005/8/layout/vList5"/>
    <dgm:cxn modelId="{DBFD6F75-31D4-46F4-913E-9D3D558BA435}" type="presParOf" srcId="{01A485A7-4C41-4E85-A597-9D61AB3F0A29}" destId="{A039CA50-3ACB-42D8-8F5B-93F14DFCF66B}" srcOrd="0" destOrd="0" presId="urn:microsoft.com/office/officeart/2005/8/layout/vList5"/>
    <dgm:cxn modelId="{1F18B7E6-BF21-4DB3-BF87-8C31207804CF}" type="presParOf" srcId="{01A485A7-4C41-4E85-A597-9D61AB3F0A29}" destId="{77B608AC-6FFF-48EC-915C-E6E4F08118A7}" srcOrd="1" destOrd="0" presId="urn:microsoft.com/office/officeart/2005/8/layout/vList5"/>
    <dgm:cxn modelId="{22632273-19BC-41A3-8317-1E6AD1908463}" type="presParOf" srcId="{2ED6CDAA-1ADB-4B91-A8D3-3C8B6B8E29F0}" destId="{B674276C-7FE5-4295-8BEA-3574C7BE9D2F}" srcOrd="5" destOrd="0" presId="urn:microsoft.com/office/officeart/2005/8/layout/vList5"/>
    <dgm:cxn modelId="{6B38F6A5-395D-40D8-94C1-40228E476219}" type="presParOf" srcId="{2ED6CDAA-1ADB-4B91-A8D3-3C8B6B8E29F0}" destId="{DBEF5D9F-A947-4A31-A035-DFAAB1ED9B8E}" srcOrd="6" destOrd="0" presId="urn:microsoft.com/office/officeart/2005/8/layout/vList5"/>
    <dgm:cxn modelId="{7FAA5D62-5D7F-451E-8909-4C5C98338215}" type="presParOf" srcId="{DBEF5D9F-A947-4A31-A035-DFAAB1ED9B8E}" destId="{E99B910E-4438-47DB-A339-159CC59EC2B9}" srcOrd="0" destOrd="0" presId="urn:microsoft.com/office/officeart/2005/8/layout/vList5"/>
    <dgm:cxn modelId="{420BBB61-6E13-405E-9D35-67BAD144D88D}" type="presParOf" srcId="{DBEF5D9F-A947-4A31-A035-DFAAB1ED9B8E}" destId="{0BBEC040-09BB-4DE9-BCA4-EDA5ADF37380}" srcOrd="1" destOrd="0" presId="urn:microsoft.com/office/officeart/2005/8/layout/vList5"/>
    <dgm:cxn modelId="{6D128D38-BF81-47A0-A3E8-7E0D75AD60B9}" type="presParOf" srcId="{2ED6CDAA-1ADB-4B91-A8D3-3C8B6B8E29F0}" destId="{BC62C170-A218-4D99-AB60-3C1036C9458B}" srcOrd="7" destOrd="0" presId="urn:microsoft.com/office/officeart/2005/8/layout/vList5"/>
    <dgm:cxn modelId="{D147CF62-8D92-4668-89CF-AE7835383F6B}" type="presParOf" srcId="{2ED6CDAA-1ADB-4B91-A8D3-3C8B6B8E29F0}" destId="{984B1D52-33EF-4A3A-BB09-7BF489F86941}" srcOrd="8" destOrd="0" presId="urn:microsoft.com/office/officeart/2005/8/layout/vList5"/>
    <dgm:cxn modelId="{2B16E206-6DCA-472C-B719-7C6D9E07D540}" type="presParOf" srcId="{984B1D52-33EF-4A3A-BB09-7BF489F86941}" destId="{10BA765E-FD8B-4C2B-94C8-5897A22905EC}" srcOrd="0" destOrd="0" presId="urn:microsoft.com/office/officeart/2005/8/layout/vList5"/>
    <dgm:cxn modelId="{2C8343ED-A155-4FDA-9510-B705E5C5EF92}" type="presParOf" srcId="{984B1D52-33EF-4A3A-BB09-7BF489F86941}" destId="{085C7718-2CE8-4CFA-BA5F-CB922DB7371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C7D2EB-F9DF-4ACF-A19F-43DEC997791D}"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CA7B7007-A69F-4187-8A7D-98C75B450954}">
      <dgm:prSet custT="1"/>
      <dgm:spPr>
        <a:solidFill>
          <a:srgbClr val="093D6C"/>
        </a:solidFill>
        <a:ln>
          <a:noFill/>
        </a:ln>
        <a:effectLst>
          <a:outerShdw blurRad="57150" dist="19050" dir="5400000" algn="ctr" rotWithShape="0">
            <a:srgbClr val="000000">
              <a:alpha val="63000"/>
            </a:srgbClr>
          </a:outerShdw>
        </a:effectLst>
      </dgm:spPr>
      <dgm:t>
        <a:bodyPr spcFirstLastPara="0" vert="horz" wrap="square" lIns="60960" tIns="60960" rIns="60960" bIns="60960" numCol="1" spcCol="1270" anchor="ctr" anchorCtr="0"/>
        <a:lstStyle/>
        <a:p>
          <a:pPr algn="ctr" rtl="1"/>
          <a:r>
            <a:rPr lang="ar-KW" sz="16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حرصاً من الهيئة نحو تحقيق الأهداف المرجوة من تنظيم خدمات التقنيات المالية وتيسير عملية التزام الجهات الراغبة بتقديم الخدمة والأشخاص الراغبين بالاستفادة منها، فقد صدر القرار رقم (181) لسنة 2023 بتاريخ 2023/12/28 لإطلاق مرحلة التطبيق الأولي للكتاب التاسع عشر (التقنيات المالية)</a:t>
          </a:r>
        </a:p>
      </dgm:t>
      <dgm:extLst>
        <a:ext uri="{E40237B7-FDA0-4F09-8148-C483321AD2D9}">
          <dgm14:cNvPr xmlns:dgm14="http://schemas.microsoft.com/office/drawing/2010/diagram" id="0" name="">
            <a:hlinkClick xmlns:r="http://schemas.openxmlformats.org/officeDocument/2006/relationships" r:id="rId1"/>
          </dgm14:cNvPr>
        </a:ext>
      </dgm:extLst>
    </dgm:pt>
    <dgm:pt modelId="{D98B5B46-D080-4D1A-ADF9-659DACBD7240}" type="parTrans" cxnId="{389B6CF6-7290-4C9D-9A4F-80BEE2015F00}">
      <dgm:prSet/>
      <dgm:spPr/>
      <dgm:t>
        <a:bodyPr/>
        <a:lstStyle/>
        <a:p>
          <a:pPr rtl="1"/>
          <a:endParaRPr lang="en-US" sz="1200"/>
        </a:p>
      </dgm:t>
    </dgm:pt>
    <dgm:pt modelId="{B0F089BB-A1A5-4E9A-A050-0F1BB574615B}" type="sibTrans" cxnId="{389B6CF6-7290-4C9D-9A4F-80BEE2015F00}">
      <dgm:prSet/>
      <dgm:spPr/>
      <dgm:t>
        <a:bodyPr/>
        <a:lstStyle/>
        <a:p>
          <a:pPr rtl="1"/>
          <a:endParaRPr lang="en-US" sz="1200"/>
        </a:p>
      </dgm:t>
    </dgm:pt>
    <dgm:pt modelId="{3864E3C7-48DD-4A91-8A70-BE088FDAC4BB}">
      <dgm:prSet custT="1"/>
      <dgm:spPr>
        <a:solidFill>
          <a:srgbClr val="093D6C"/>
        </a:solidFill>
        <a:ln>
          <a:noFill/>
        </a:ln>
        <a:effectLst>
          <a:outerShdw blurRad="57150" dist="19050" dir="5400000" algn="ctr" rotWithShape="0">
            <a:srgbClr val="000000">
              <a:alpha val="63000"/>
            </a:srgbClr>
          </a:outerShdw>
        </a:effectLst>
      </dgm:spPr>
      <dgm:t>
        <a:bodyPr spcFirstLastPara="0" vert="horz" wrap="square" lIns="60960" tIns="60960" rIns="60960" bIns="60960" numCol="1" spcCol="1270" anchor="ctr" anchorCtr="0"/>
        <a:lstStyle/>
        <a:p>
          <a:pPr algn="ctr" rtl="1"/>
          <a:r>
            <a:rPr lang="ar-KW" sz="16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تعتبر مرحلة التطبيق الأولي مرحلة تطبيق تدريجي لأحكام الكتاب التاسع عشر (التقنيات المالية) من خلال تبني مبدأ "الالتزام أو التفسير" وتطبيقه على عدد من المواد المختارة من الكتاب المذكور، وذلك لحداثة كلاً من الخدمات والإطار الرقابي المنظم لها</a:t>
          </a:r>
          <a:endParaRPr lang="en-US" sz="16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dgm:t>
    </dgm:pt>
    <dgm:pt modelId="{31BC873D-EC7C-4CA5-B758-2408AE4AEF57}" type="parTrans" cxnId="{7F82055A-EC86-4E7D-B21E-5732A6209820}">
      <dgm:prSet/>
      <dgm:spPr/>
      <dgm:t>
        <a:bodyPr/>
        <a:lstStyle/>
        <a:p>
          <a:pPr rtl="1"/>
          <a:endParaRPr lang="en-US" sz="1200"/>
        </a:p>
      </dgm:t>
    </dgm:pt>
    <dgm:pt modelId="{A5E7F9E6-84DE-4662-BCA7-7E09554A1E86}" type="sibTrans" cxnId="{7F82055A-EC86-4E7D-B21E-5732A6209820}">
      <dgm:prSet/>
      <dgm:spPr/>
      <dgm:t>
        <a:bodyPr/>
        <a:lstStyle/>
        <a:p>
          <a:pPr rtl="1"/>
          <a:endParaRPr lang="en-US" sz="1200"/>
        </a:p>
      </dgm:t>
    </dgm:pt>
    <dgm:pt modelId="{4756E89E-13B7-4F13-B313-EF33D94538DC}">
      <dgm:prSet custT="1"/>
      <dgm:spPr>
        <a:solidFill>
          <a:srgbClr val="093D6C"/>
        </a:solidFill>
      </dgm:spPr>
      <dgm:t>
        <a:bodyPr/>
        <a:lstStyle/>
        <a:p>
          <a:pPr marL="0" lvl="0" indent="0" algn="ctr" defTabSz="711200" rtl="1">
            <a:lnSpc>
              <a:spcPct val="90000"/>
            </a:lnSpc>
            <a:spcBef>
              <a:spcPct val="0"/>
            </a:spcBef>
            <a:spcAft>
              <a:spcPct val="35000"/>
            </a:spcAft>
            <a:buNone/>
          </a:pPr>
          <a:r>
            <a:rPr lang="ar-KW" sz="1600"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صدر الكتاب التاسع عشر (التقنيات المالية) من اللائحة التنفيذية لقانون الهيئة بتاريخ 2023/01/15 بموجب القرار رقم (10) لسنة 2023، وتم منح مهلة تمتد حتى تاريخ 2024/01/02 ليدخل الكتاب حيز النفاذ</a:t>
          </a:r>
        </a:p>
      </dgm:t>
      <dgm:extLst>
        <a:ext uri="{E40237B7-FDA0-4F09-8148-C483321AD2D9}">
          <dgm14:cNvPr xmlns:dgm14="http://schemas.microsoft.com/office/drawing/2010/diagram" id="0" name="">
            <a:hlinkClick xmlns:r="http://schemas.openxmlformats.org/officeDocument/2006/relationships" r:id="rId2"/>
          </dgm14:cNvPr>
        </a:ext>
      </dgm:extLst>
    </dgm:pt>
    <dgm:pt modelId="{2B4C6A5B-7BF9-4D6B-AF0D-6E936CD76789}" type="parTrans" cxnId="{D1D7135A-4335-40A9-AF80-D25CB8BF0CAA}">
      <dgm:prSet/>
      <dgm:spPr/>
      <dgm:t>
        <a:bodyPr/>
        <a:lstStyle/>
        <a:p>
          <a:endParaRPr lang="en-US"/>
        </a:p>
      </dgm:t>
    </dgm:pt>
    <dgm:pt modelId="{16123EA3-9940-4701-947F-FB871190D70B}" type="sibTrans" cxnId="{D1D7135A-4335-40A9-AF80-D25CB8BF0CAA}">
      <dgm:prSet/>
      <dgm:spPr/>
      <dgm:t>
        <a:bodyPr/>
        <a:lstStyle/>
        <a:p>
          <a:endParaRPr lang="en-US"/>
        </a:p>
      </dgm:t>
    </dgm:pt>
    <dgm:pt modelId="{6005D84B-3788-43B3-A137-70CAC4DF2B0D}" type="pres">
      <dgm:prSet presAssocID="{EAC7D2EB-F9DF-4ACF-A19F-43DEC997791D}" presName="linear" presStyleCnt="0">
        <dgm:presLayoutVars>
          <dgm:animLvl val="lvl"/>
          <dgm:resizeHandles val="exact"/>
        </dgm:presLayoutVars>
      </dgm:prSet>
      <dgm:spPr/>
    </dgm:pt>
    <dgm:pt modelId="{FA542786-4C06-4543-835E-33CE8417AF5C}" type="pres">
      <dgm:prSet presAssocID="{4756E89E-13B7-4F13-B313-EF33D94538DC}" presName="parentText" presStyleLbl="node1" presStyleIdx="0" presStyleCnt="3" custScaleY="69755">
        <dgm:presLayoutVars>
          <dgm:chMax val="0"/>
          <dgm:bulletEnabled val="1"/>
        </dgm:presLayoutVars>
      </dgm:prSet>
      <dgm:spPr/>
    </dgm:pt>
    <dgm:pt modelId="{C059ACCD-6A5D-49E2-83A6-B515F012A744}" type="pres">
      <dgm:prSet presAssocID="{16123EA3-9940-4701-947F-FB871190D70B}" presName="spacer" presStyleCnt="0"/>
      <dgm:spPr/>
    </dgm:pt>
    <dgm:pt modelId="{1A11F70C-E06A-48DE-A214-2E954288C044}" type="pres">
      <dgm:prSet presAssocID="{CA7B7007-A69F-4187-8A7D-98C75B450954}" presName="parentText" presStyleLbl="node1" presStyleIdx="1" presStyleCnt="3">
        <dgm:presLayoutVars>
          <dgm:chMax val="0"/>
          <dgm:bulletEnabled val="1"/>
        </dgm:presLayoutVars>
      </dgm:prSet>
      <dgm:spPr>
        <a:xfrm>
          <a:off x="0" y="1450726"/>
          <a:ext cx="10515600" cy="1216800"/>
        </a:xfrm>
        <a:prstGeom prst="roundRect">
          <a:avLst/>
        </a:prstGeom>
      </dgm:spPr>
    </dgm:pt>
    <dgm:pt modelId="{5B29D9D2-C7A2-4773-9E83-C38B2DB4A506}" type="pres">
      <dgm:prSet presAssocID="{B0F089BB-A1A5-4E9A-A050-0F1BB574615B}" presName="spacer" presStyleCnt="0"/>
      <dgm:spPr/>
    </dgm:pt>
    <dgm:pt modelId="{175E7C7F-9758-442B-BA22-1359BCA87A16}" type="pres">
      <dgm:prSet presAssocID="{3864E3C7-48DD-4A91-8A70-BE088FDAC4BB}" presName="parentText" presStyleLbl="node1" presStyleIdx="2" presStyleCnt="3">
        <dgm:presLayoutVars>
          <dgm:chMax val="0"/>
          <dgm:bulletEnabled val="1"/>
        </dgm:presLayoutVars>
      </dgm:prSet>
      <dgm:spPr>
        <a:xfrm>
          <a:off x="0" y="2854726"/>
          <a:ext cx="10515600" cy="1216800"/>
        </a:xfrm>
        <a:prstGeom prst="roundRect">
          <a:avLst/>
        </a:prstGeom>
      </dgm:spPr>
    </dgm:pt>
  </dgm:ptLst>
  <dgm:cxnLst>
    <dgm:cxn modelId="{D756505D-E81E-47C4-A51E-9B4BCD860207}" type="presOf" srcId="{3864E3C7-48DD-4A91-8A70-BE088FDAC4BB}" destId="{175E7C7F-9758-442B-BA22-1359BCA87A16}" srcOrd="0" destOrd="0" presId="urn:microsoft.com/office/officeart/2005/8/layout/vList2"/>
    <dgm:cxn modelId="{7F82055A-EC86-4E7D-B21E-5732A6209820}" srcId="{EAC7D2EB-F9DF-4ACF-A19F-43DEC997791D}" destId="{3864E3C7-48DD-4A91-8A70-BE088FDAC4BB}" srcOrd="2" destOrd="0" parTransId="{31BC873D-EC7C-4CA5-B758-2408AE4AEF57}" sibTransId="{A5E7F9E6-84DE-4662-BCA7-7E09554A1E86}"/>
    <dgm:cxn modelId="{D1D7135A-4335-40A9-AF80-D25CB8BF0CAA}" srcId="{EAC7D2EB-F9DF-4ACF-A19F-43DEC997791D}" destId="{4756E89E-13B7-4F13-B313-EF33D94538DC}" srcOrd="0" destOrd="0" parTransId="{2B4C6A5B-7BF9-4D6B-AF0D-6E936CD76789}" sibTransId="{16123EA3-9940-4701-947F-FB871190D70B}"/>
    <dgm:cxn modelId="{3211C2D8-CCFB-4A73-89AB-E5BD6E3C5F42}" type="presOf" srcId="{4756E89E-13B7-4F13-B313-EF33D94538DC}" destId="{FA542786-4C06-4543-835E-33CE8417AF5C}" srcOrd="0" destOrd="0" presId="urn:microsoft.com/office/officeart/2005/8/layout/vList2"/>
    <dgm:cxn modelId="{B57202DA-E59E-44C9-8E2A-6FEDDDC76210}" type="presOf" srcId="{CA7B7007-A69F-4187-8A7D-98C75B450954}" destId="{1A11F70C-E06A-48DE-A214-2E954288C044}" srcOrd="0" destOrd="0" presId="urn:microsoft.com/office/officeart/2005/8/layout/vList2"/>
    <dgm:cxn modelId="{67CE5DE6-2879-411B-9A07-969E6BF8B3B4}" type="presOf" srcId="{EAC7D2EB-F9DF-4ACF-A19F-43DEC997791D}" destId="{6005D84B-3788-43B3-A137-70CAC4DF2B0D}" srcOrd="0" destOrd="0" presId="urn:microsoft.com/office/officeart/2005/8/layout/vList2"/>
    <dgm:cxn modelId="{389B6CF6-7290-4C9D-9A4F-80BEE2015F00}" srcId="{EAC7D2EB-F9DF-4ACF-A19F-43DEC997791D}" destId="{CA7B7007-A69F-4187-8A7D-98C75B450954}" srcOrd="1" destOrd="0" parTransId="{D98B5B46-D080-4D1A-ADF9-659DACBD7240}" sibTransId="{B0F089BB-A1A5-4E9A-A050-0F1BB574615B}"/>
    <dgm:cxn modelId="{98A1456E-B82B-4B21-BDEA-4DB00D4E6114}" type="presParOf" srcId="{6005D84B-3788-43B3-A137-70CAC4DF2B0D}" destId="{FA542786-4C06-4543-835E-33CE8417AF5C}" srcOrd="0" destOrd="0" presId="urn:microsoft.com/office/officeart/2005/8/layout/vList2"/>
    <dgm:cxn modelId="{F7B3D1AA-6F04-48D4-A3AE-747C2F501EF6}" type="presParOf" srcId="{6005D84B-3788-43B3-A137-70CAC4DF2B0D}" destId="{C059ACCD-6A5D-49E2-83A6-B515F012A744}" srcOrd="1" destOrd="0" presId="urn:microsoft.com/office/officeart/2005/8/layout/vList2"/>
    <dgm:cxn modelId="{F341CCE5-1B7C-4E23-8DBB-28222EE84725}" type="presParOf" srcId="{6005D84B-3788-43B3-A137-70CAC4DF2B0D}" destId="{1A11F70C-E06A-48DE-A214-2E954288C044}" srcOrd="2" destOrd="0" presId="urn:microsoft.com/office/officeart/2005/8/layout/vList2"/>
    <dgm:cxn modelId="{B42EC939-6785-4398-94CF-A83806694506}" type="presParOf" srcId="{6005D84B-3788-43B3-A137-70CAC4DF2B0D}" destId="{5B29D9D2-C7A2-4773-9E83-C38B2DB4A506}" srcOrd="3" destOrd="0" presId="urn:microsoft.com/office/officeart/2005/8/layout/vList2"/>
    <dgm:cxn modelId="{FBAFE996-337D-47F6-82B3-40185DAA7192}" type="presParOf" srcId="{6005D84B-3788-43B3-A137-70CAC4DF2B0D}" destId="{175E7C7F-9758-442B-BA22-1359BCA87A16}"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8189A4-EAA2-4420-8D4B-5D89D8E9BD2C}">
      <dsp:nvSpPr>
        <dsp:cNvPr id="0" name=""/>
        <dsp:cNvSpPr/>
      </dsp:nvSpPr>
      <dsp:spPr>
        <a:xfrm rot="16200000">
          <a:off x="3291533" y="-2635150"/>
          <a:ext cx="1167747" cy="6729984"/>
        </a:xfrm>
        <a:prstGeom prst="round2SameRect">
          <a:avLst/>
        </a:prstGeom>
        <a:solidFill>
          <a:schemeClr val="bg1">
            <a:alpha val="90000"/>
          </a:schemeClr>
        </a:solidFill>
        <a:ln w="28575" cap="flat" cmpd="sng" algn="ctr">
          <a:solidFill>
            <a:schemeClr val="tx2">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r" defTabSz="533400" rtl="1">
            <a:lnSpc>
              <a:spcPct val="90000"/>
            </a:lnSpc>
            <a:spcBef>
              <a:spcPct val="0"/>
            </a:spcBef>
            <a:spcAft>
              <a:spcPct val="15000"/>
            </a:spcAft>
            <a:buNone/>
          </a:pPr>
          <a:r>
            <a:rPr lang="ar-KW" sz="1200" kern="1200" dirty="0">
              <a:solidFill>
                <a:srgbClr val="7F6000"/>
              </a:solidFill>
              <a:latin typeface="GE SS Two Bold" panose="020A0503020102020204" pitchFamily="18" charset="-78"/>
              <a:ea typeface="GE SS Two Bold" panose="020A0503020102020204" pitchFamily="18" charset="-78"/>
              <a:cs typeface="GE SS Two Bold" panose="020A0503020102020204" pitchFamily="18" charset="-78"/>
            </a:rPr>
            <a:t>توفير بيئة تنظيمية آمنة وممكنة لتطوير وتنمية أسواق رأس المال في دولة الكويت إلى أسواق متطورة تساهم في الاقتصاد الوطني.</a:t>
          </a:r>
          <a:endParaRPr lang="en-US" sz="1200" kern="1200" dirty="0">
            <a:solidFill>
              <a:srgbClr val="7F6000"/>
            </a:solidFill>
            <a:latin typeface="GE SS Two Bold" panose="020A0503020102020204" pitchFamily="18" charset="-78"/>
            <a:ea typeface="GE SS Two Bold" panose="020A0503020102020204" pitchFamily="18" charset="-78"/>
            <a:cs typeface="GE SS Two Bold" panose="020A0503020102020204" pitchFamily="18" charset="-78"/>
          </a:endParaRPr>
        </a:p>
      </dsp:txBody>
      <dsp:txXfrm rot="5400000">
        <a:off x="567420" y="202973"/>
        <a:ext cx="6672979" cy="1053737"/>
      </dsp:txXfrm>
    </dsp:sp>
    <dsp:sp modelId="{3093DC93-A056-4A0A-AA0F-4F96567F088C}">
      <dsp:nvSpPr>
        <dsp:cNvPr id="0" name=""/>
        <dsp:cNvSpPr/>
      </dsp:nvSpPr>
      <dsp:spPr>
        <a:xfrm>
          <a:off x="7240398" y="163375"/>
          <a:ext cx="2764786" cy="1132933"/>
        </a:xfrm>
        <a:prstGeom prst="roundRect">
          <a:avLst/>
        </a:prstGeom>
        <a:solidFill>
          <a:srgbClr val="BA941C"/>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ar-KW" sz="1400"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رؤية هيئة أسواق المال</a:t>
          </a:r>
          <a:endParaRPr lang="en-US" sz="1400"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dsp:txBody>
      <dsp:txXfrm>
        <a:off x="7295703" y="218680"/>
        <a:ext cx="2654176" cy="10223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8189A4-EAA2-4420-8D4B-5D89D8E9BD2C}">
      <dsp:nvSpPr>
        <dsp:cNvPr id="0" name=""/>
        <dsp:cNvSpPr/>
      </dsp:nvSpPr>
      <dsp:spPr>
        <a:xfrm rot="16200000">
          <a:off x="3292103" y="-2635150"/>
          <a:ext cx="1166606" cy="6729984"/>
        </a:xfrm>
        <a:prstGeom prst="round2SameRect">
          <a:avLst/>
        </a:prstGeom>
        <a:solidFill>
          <a:schemeClr val="bg1">
            <a:alpha val="90000"/>
          </a:schemeClr>
        </a:solidFill>
        <a:ln w="28575" cap="flat" cmpd="sng" algn="ctr">
          <a:solidFill>
            <a:schemeClr val="tx2">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r" defTabSz="533400" rtl="1">
            <a:lnSpc>
              <a:spcPct val="90000"/>
            </a:lnSpc>
            <a:spcBef>
              <a:spcPct val="0"/>
            </a:spcBef>
            <a:spcAft>
              <a:spcPct val="15000"/>
            </a:spcAft>
            <a:buNone/>
          </a:pPr>
          <a:r>
            <a:rPr lang="ar-KW" sz="1200" kern="1200" dirty="0">
              <a:solidFill>
                <a:srgbClr val="7F6000"/>
              </a:solidFill>
              <a:latin typeface="GE SS Two Bold" panose="020A0503020102020204" pitchFamily="18" charset="-78"/>
              <a:ea typeface="GE SS Two Bold" panose="020A0503020102020204" pitchFamily="18" charset="-78"/>
              <a:cs typeface="GE SS Two Bold" panose="020A0503020102020204" pitchFamily="18" charset="-78"/>
            </a:rPr>
            <a:t>  </a:t>
          </a:r>
          <a:endParaRPr lang="en-US" sz="1200" kern="1200" dirty="0">
            <a:solidFill>
              <a:srgbClr val="7F6000"/>
            </a:solidFill>
            <a:latin typeface="GE SS Two Bold" panose="020A0503020102020204" pitchFamily="18" charset="-78"/>
            <a:ea typeface="GE SS Two Bold" panose="020A0503020102020204" pitchFamily="18" charset="-78"/>
            <a:cs typeface="GE SS Two Bold" panose="020A0503020102020204" pitchFamily="18" charset="-78"/>
          </a:endParaRPr>
        </a:p>
        <a:p>
          <a:pPr marL="114300" lvl="1" indent="-114300" algn="r" defTabSz="533400" rtl="1">
            <a:lnSpc>
              <a:spcPct val="90000"/>
            </a:lnSpc>
            <a:spcBef>
              <a:spcPct val="0"/>
            </a:spcBef>
            <a:spcAft>
              <a:spcPct val="15000"/>
            </a:spcAft>
            <a:buNone/>
          </a:pPr>
          <a:r>
            <a:rPr lang="ar-KW" sz="1200" kern="1200" dirty="0">
              <a:solidFill>
                <a:srgbClr val="7F6000"/>
              </a:solidFill>
              <a:latin typeface="GE SS Two Bold" panose="020A0503020102020204" pitchFamily="18" charset="-78"/>
              <a:ea typeface="GE SS Two Bold" panose="020A0503020102020204" pitchFamily="18" charset="-78"/>
              <a:cs typeface="GE SS Two Bold" panose="020A0503020102020204" pitchFamily="18" charset="-78"/>
            </a:rPr>
            <a:t> تـعـزيز النظام الإشـرافي والرقـابي والتنظيمي لتـطوير وتنمية أسـواق مـال آمنة وجـاذبـة وتنافسية في دولة الكويت، قائمة على مبدأ العدالة والشفافية والنزاهة ومواكبة لأفضل الممارسات الدولية.</a:t>
          </a:r>
          <a:endParaRPr lang="en-US" sz="1200" kern="1200" dirty="0">
            <a:solidFill>
              <a:srgbClr val="7F6000"/>
            </a:solidFill>
            <a:latin typeface="GE SS Two Bold" panose="020A0503020102020204" pitchFamily="18" charset="-78"/>
            <a:ea typeface="GE SS Two Bold" panose="020A0503020102020204" pitchFamily="18" charset="-78"/>
            <a:cs typeface="GE SS Two Bold" panose="020A0503020102020204" pitchFamily="18" charset="-78"/>
          </a:endParaRPr>
        </a:p>
        <a:p>
          <a:pPr marL="114300" lvl="1" indent="0" algn="r" defTabSz="622300" rtl="1">
            <a:lnSpc>
              <a:spcPct val="90000"/>
            </a:lnSpc>
            <a:spcBef>
              <a:spcPct val="0"/>
            </a:spcBef>
            <a:spcAft>
              <a:spcPct val="15000"/>
            </a:spcAft>
            <a:buNone/>
          </a:pPr>
          <a:endParaRPr lang="en-US" sz="1400" kern="1200" dirty="0">
            <a:solidFill>
              <a:schemeClr val="tx2">
                <a:lumMod val="50000"/>
              </a:schemeClr>
            </a:solidFill>
            <a:cs typeface="mohammad bold art 1" pitchFamily="2" charset="-78"/>
          </a:endParaRPr>
        </a:p>
      </dsp:txBody>
      <dsp:txXfrm rot="5400000">
        <a:off x="567364" y="203487"/>
        <a:ext cx="6673035" cy="1052708"/>
      </dsp:txXfrm>
    </dsp:sp>
    <dsp:sp modelId="{3093DC93-A056-4A0A-AA0F-4F96567F088C}">
      <dsp:nvSpPr>
        <dsp:cNvPr id="0" name=""/>
        <dsp:cNvSpPr/>
      </dsp:nvSpPr>
      <dsp:spPr>
        <a:xfrm>
          <a:off x="7240398" y="163928"/>
          <a:ext cx="2764786" cy="1131827"/>
        </a:xfrm>
        <a:prstGeom prst="roundRect">
          <a:avLst/>
        </a:prstGeom>
        <a:solidFill>
          <a:srgbClr val="BA941C"/>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ar-KW" sz="1400" kern="1200" dirty="0">
              <a:solidFill>
                <a:prstClr val="white"/>
              </a:solidFill>
              <a:latin typeface="GE SS Two Bold" panose="020A0503020102020204" pitchFamily="18" charset="-78"/>
              <a:ea typeface="GE SS Two Bold" panose="020A0503020102020204" pitchFamily="18" charset="-78"/>
              <a:cs typeface="GE SS Two Bold" panose="020A0503020102020204" pitchFamily="18" charset="-78"/>
            </a:rPr>
            <a:t>رسالة هيئة أسواق المال</a:t>
          </a:r>
          <a:endParaRPr lang="en-US" sz="1400" kern="1200" dirty="0">
            <a:solidFill>
              <a:prstClr val="white"/>
            </a:solidFill>
            <a:latin typeface="GE SS Two Bold" panose="020A0503020102020204" pitchFamily="18" charset="-78"/>
            <a:ea typeface="GE SS Two Bold" panose="020A0503020102020204" pitchFamily="18" charset="-78"/>
            <a:cs typeface="GE SS Two Bold" panose="020A0503020102020204" pitchFamily="18" charset="-78"/>
          </a:endParaRPr>
        </a:p>
      </dsp:txBody>
      <dsp:txXfrm>
        <a:off x="7295649" y="219179"/>
        <a:ext cx="2654284" cy="10213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8189A4-EAA2-4420-8D4B-5D89D8E9BD2C}">
      <dsp:nvSpPr>
        <dsp:cNvPr id="0" name=""/>
        <dsp:cNvSpPr/>
      </dsp:nvSpPr>
      <dsp:spPr>
        <a:xfrm rot="16200000">
          <a:off x="3291533" y="-2635150"/>
          <a:ext cx="1167747" cy="6729984"/>
        </a:xfrm>
        <a:prstGeom prst="round2SameRect">
          <a:avLst/>
        </a:prstGeom>
        <a:solidFill>
          <a:schemeClr val="bg1">
            <a:alpha val="90000"/>
          </a:schemeClr>
        </a:solidFill>
        <a:ln w="28575" cap="flat" cmpd="sng" algn="ctr">
          <a:solidFill>
            <a:schemeClr val="accent4">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r" defTabSz="533400" rtl="1">
            <a:lnSpc>
              <a:spcPct val="90000"/>
            </a:lnSpc>
            <a:spcBef>
              <a:spcPct val="0"/>
            </a:spcBef>
            <a:spcAft>
              <a:spcPct val="15000"/>
            </a:spcAft>
            <a:buNone/>
          </a:pPr>
          <a:r>
            <a:rPr lang="ar-KW" sz="1200" kern="1200" dirty="0">
              <a:solidFill>
                <a:schemeClr val="tx2">
                  <a:lumMod val="50000"/>
                </a:schemeClr>
              </a:solidFill>
              <a:latin typeface="GE SS Two Bold" panose="020A0503020102020204" pitchFamily="18" charset="-78"/>
              <a:ea typeface="GE SS Two Bold" panose="020A0503020102020204" pitchFamily="18" charset="-78"/>
              <a:cs typeface="GE SS Two Bold" panose="020A0503020102020204" pitchFamily="18" charset="-78"/>
            </a:rPr>
            <a:t>   تسعى الهيئة لتصميم وتنفيذ إطار استراتيجي ينظم ويطور قطاع التقنيات المالية في أسواق المال، وذلك من خلال دعم رواد الأعمال والابتكارات في مجال التقنيات المالية في دولة الكويت والمساهمة في تحقيق الشمول المالي وهو ما يتم تفعيله عن طريق الكتاب التاسع عشر من اللائحة التنفيذية.</a:t>
          </a:r>
          <a:endParaRPr lang="en-US" sz="1200" kern="1200" dirty="0">
            <a:solidFill>
              <a:schemeClr val="tx2">
                <a:lumMod val="50000"/>
              </a:schemeClr>
            </a:solidFill>
            <a:latin typeface="GE SS Two Bold" panose="020A0503020102020204" pitchFamily="18" charset="-78"/>
            <a:ea typeface="GE SS Two Bold" panose="020A0503020102020204" pitchFamily="18" charset="-78"/>
            <a:cs typeface="GE SS Two Bold" panose="020A0503020102020204" pitchFamily="18" charset="-78"/>
          </a:endParaRPr>
        </a:p>
      </dsp:txBody>
      <dsp:txXfrm rot="5400000">
        <a:off x="567420" y="202973"/>
        <a:ext cx="6672979" cy="1053737"/>
      </dsp:txXfrm>
    </dsp:sp>
    <dsp:sp modelId="{3093DC93-A056-4A0A-AA0F-4F96567F088C}">
      <dsp:nvSpPr>
        <dsp:cNvPr id="0" name=""/>
        <dsp:cNvSpPr/>
      </dsp:nvSpPr>
      <dsp:spPr>
        <a:xfrm>
          <a:off x="7240398" y="163375"/>
          <a:ext cx="2764786" cy="1132933"/>
        </a:xfrm>
        <a:prstGeom prst="roundRect">
          <a:avLst/>
        </a:prstGeom>
        <a:solidFill>
          <a:schemeClr val="accent1">
            <a:lumMod val="50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ar-KW" sz="1400" kern="1200" dirty="0">
              <a:solidFill>
                <a:prstClr val="white"/>
              </a:solidFill>
              <a:latin typeface="GE SS Two Bold" panose="020A0503020102020204" pitchFamily="18" charset="-78"/>
              <a:ea typeface="GE SS Two Bold" panose="020A0503020102020204" pitchFamily="18" charset="-78"/>
              <a:cs typeface="GE SS Two Bold" panose="020A0503020102020204" pitchFamily="18" charset="-78"/>
            </a:rPr>
            <a:t>رؤية مشروع التقنيات المالية</a:t>
          </a:r>
          <a:endParaRPr lang="en-US" sz="1400" kern="1200" dirty="0">
            <a:solidFill>
              <a:prstClr val="white"/>
            </a:solidFill>
            <a:latin typeface="GE SS Two Bold" panose="020A0503020102020204" pitchFamily="18" charset="-78"/>
            <a:ea typeface="GE SS Two Bold" panose="020A0503020102020204" pitchFamily="18" charset="-78"/>
            <a:cs typeface="GE SS Two Bold" panose="020A0503020102020204" pitchFamily="18" charset="-78"/>
          </a:endParaRPr>
        </a:p>
      </dsp:txBody>
      <dsp:txXfrm>
        <a:off x="7295703" y="218680"/>
        <a:ext cx="2654176" cy="10223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205E6-FE18-4EDD-8D33-FD613DEECDE1}">
      <dsp:nvSpPr>
        <dsp:cNvPr id="0" name=""/>
        <dsp:cNvSpPr/>
      </dsp:nvSpPr>
      <dsp:spPr>
        <a:xfrm>
          <a:off x="789287" y="0"/>
          <a:ext cx="2483120" cy="2483084"/>
        </a:xfrm>
        <a:prstGeom prst="ellipse">
          <a:avLst/>
        </a:prstGeom>
        <a:solidFill>
          <a:schemeClr val="bg1">
            <a:lumMod val="75000"/>
            <a:alpha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ar-KW" sz="1600"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p>
          <a:pPr marL="0" lvl="0" indent="0" algn="ctr" defTabSz="711200">
            <a:lnSpc>
              <a:spcPct val="90000"/>
            </a:lnSpc>
            <a:spcBef>
              <a:spcPct val="0"/>
            </a:spcBef>
            <a:spcAft>
              <a:spcPct val="35000"/>
            </a:spcAft>
            <a:buNone/>
          </a:pPr>
          <a:r>
            <a:rPr lang="ar-KW" sz="1600"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المستثمرون</a:t>
          </a:r>
          <a:endParaRPr lang="en-US" sz="1600"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dsp:txBody>
      <dsp:txXfrm>
        <a:off x="1152932" y="363639"/>
        <a:ext cx="1755830" cy="1755806"/>
      </dsp:txXfrm>
    </dsp:sp>
    <dsp:sp modelId="{3C85F71B-EF6F-474D-844F-7B48020A78E6}">
      <dsp:nvSpPr>
        <dsp:cNvPr id="0" name=""/>
        <dsp:cNvSpPr/>
      </dsp:nvSpPr>
      <dsp:spPr>
        <a:xfrm>
          <a:off x="2067371" y="1656079"/>
          <a:ext cx="2483120" cy="2483084"/>
        </a:xfrm>
        <a:prstGeom prst="ellipse">
          <a:avLst/>
        </a:prstGeom>
        <a:solidFill>
          <a:srgbClr val="203864">
            <a:alpha val="50000"/>
          </a:srgb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ar-KW" sz="1600"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p>
          <a:pPr marL="0" lvl="0" indent="0" algn="ctr" defTabSz="711200">
            <a:lnSpc>
              <a:spcPct val="90000"/>
            </a:lnSpc>
            <a:spcBef>
              <a:spcPct val="0"/>
            </a:spcBef>
            <a:spcAft>
              <a:spcPct val="35000"/>
            </a:spcAft>
            <a:buNone/>
          </a:pPr>
          <a:r>
            <a:rPr lang="ar-KW" sz="1600"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مصدري</a:t>
          </a:r>
        </a:p>
        <a:p>
          <a:pPr marL="0" lvl="0" indent="0" algn="ctr" defTabSz="711200">
            <a:lnSpc>
              <a:spcPct val="90000"/>
            </a:lnSpc>
            <a:spcBef>
              <a:spcPct val="0"/>
            </a:spcBef>
            <a:spcAft>
              <a:spcPct val="35000"/>
            </a:spcAft>
            <a:buNone/>
          </a:pPr>
          <a:r>
            <a:rPr lang="ar-KW" sz="1600"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العروض</a:t>
          </a:r>
          <a:endParaRPr lang="en-US" sz="1600"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dsp:txBody>
      <dsp:txXfrm>
        <a:off x="2431016" y="2019718"/>
        <a:ext cx="1755830" cy="1755806"/>
      </dsp:txXfrm>
    </dsp:sp>
    <dsp:sp modelId="{01591E4B-D879-4EEB-8FDF-740DEBD81E33}">
      <dsp:nvSpPr>
        <dsp:cNvPr id="0" name=""/>
        <dsp:cNvSpPr/>
      </dsp:nvSpPr>
      <dsp:spPr>
        <a:xfrm>
          <a:off x="3343943" y="0"/>
          <a:ext cx="2483120" cy="2483084"/>
        </a:xfrm>
        <a:prstGeom prst="ellipse">
          <a:avLst/>
        </a:prstGeom>
        <a:solidFill>
          <a:srgbClr val="E6C55C">
            <a:alpha val="50000"/>
          </a:srgb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ar-KW" sz="1600"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p>
          <a:pPr marL="0" lvl="0" indent="0" algn="ctr" defTabSz="711200">
            <a:lnSpc>
              <a:spcPct val="90000"/>
            </a:lnSpc>
            <a:spcBef>
              <a:spcPct val="0"/>
            </a:spcBef>
            <a:spcAft>
              <a:spcPct val="35000"/>
            </a:spcAft>
            <a:buNone/>
          </a:pPr>
          <a:r>
            <a:rPr lang="ar-KW" sz="1600"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منصة التمويل الجماعي القائم على الأوراق المالية</a:t>
          </a:r>
          <a:endParaRPr lang="en-US" sz="1600"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dsp:txBody>
      <dsp:txXfrm>
        <a:off x="3707588" y="363639"/>
        <a:ext cx="1755830" cy="17558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19E45-3C95-4ABC-B1F6-2DCA1C893F54}">
      <dsp:nvSpPr>
        <dsp:cNvPr id="0" name=""/>
        <dsp:cNvSpPr/>
      </dsp:nvSpPr>
      <dsp:spPr>
        <a:xfrm rot="16200000">
          <a:off x="3386122" y="-3002391"/>
          <a:ext cx="859404" cy="6865289"/>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ctr" defTabSz="488950" rtl="1">
            <a:lnSpc>
              <a:spcPct val="90000"/>
            </a:lnSpc>
            <a:spcBef>
              <a:spcPct val="0"/>
            </a:spcBef>
            <a:spcAft>
              <a:spcPct val="15000"/>
            </a:spcAft>
            <a:buNone/>
          </a:pPr>
          <a:r>
            <a:rPr lang="ar-KW" sz="110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تقوم الشركة ِ</a:t>
          </a:r>
          <a:r>
            <a:rPr lang="en-US" sz="110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 </a:t>
          </a:r>
          <a:r>
            <a:rPr lang="ar-KW" sz="1400" kern="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rPr>
            <a:t>(ِ</a:t>
          </a:r>
          <a:r>
            <a:rPr lang="en-US" sz="1400" b="1" kern="1200" dirty="0">
              <a:solidFill>
                <a:srgbClr val="093D6C"/>
              </a:solidFill>
              <a:ea typeface="GE SS Two Bold" panose="020A0503020102020204" pitchFamily="18" charset="-78"/>
              <a:cs typeface="GE SS Two Bold" panose="020A0503020102020204" pitchFamily="18" charset="-78"/>
            </a:rPr>
            <a:t>A</a:t>
          </a:r>
          <a:r>
            <a:rPr lang="ar-KW" sz="1400" kern="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rPr>
            <a:t>) </a:t>
          </a:r>
          <a:r>
            <a:rPr lang="ar-KW" sz="110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(مصدر العرض) بتعيين شركة استشارات مرخصة من قبل الهيئة لإعداد دراسة الجدوى للمشروع الذي تنوي تمويله، ومن ثم تقدم جميع المستندات اللازمة إلى منصة تمويل جماعي مسجلة لدى الهيئة</a:t>
          </a:r>
          <a:endParaRPr lang="en-US" sz="110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endParaRPr>
        </a:p>
      </dsp:txBody>
      <dsp:txXfrm rot="5400000">
        <a:off x="425133" y="42504"/>
        <a:ext cx="6823336" cy="775498"/>
      </dsp:txXfrm>
    </dsp:sp>
    <dsp:sp modelId="{D33A2F4C-1F41-4300-A095-7F7B4BCB2108}">
      <dsp:nvSpPr>
        <dsp:cNvPr id="0" name=""/>
        <dsp:cNvSpPr/>
      </dsp:nvSpPr>
      <dsp:spPr>
        <a:xfrm>
          <a:off x="7248469" y="76871"/>
          <a:ext cx="3095365" cy="706763"/>
        </a:xfrm>
        <a:prstGeom prst="roundRect">
          <a:avLst/>
        </a:prstGeom>
        <a:solidFill>
          <a:schemeClr val="bg1"/>
        </a:solidFill>
        <a:ln w="19050" cap="flat" cmpd="sng" algn="ctr">
          <a:solidFill>
            <a:schemeClr val="accent1">
              <a:lumMod val="5000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rtl="1">
            <a:lnSpc>
              <a:spcPct val="90000"/>
            </a:lnSpc>
            <a:spcBef>
              <a:spcPct val="0"/>
            </a:spcBef>
            <a:spcAft>
              <a:spcPct val="35000"/>
            </a:spcAft>
            <a:buNone/>
          </a:pPr>
          <a:r>
            <a:rPr lang="ar-KW" sz="1400" b="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مصدر العرض</a:t>
          </a:r>
          <a:endParaRPr lang="en-US" sz="1400" b="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endParaRPr>
        </a:p>
      </dsp:txBody>
      <dsp:txXfrm>
        <a:off x="7282970" y="111372"/>
        <a:ext cx="3026363" cy="637761"/>
      </dsp:txXfrm>
    </dsp:sp>
    <dsp:sp modelId="{1E9E2D3C-27C9-412A-B345-8E518C1B878F}">
      <dsp:nvSpPr>
        <dsp:cNvPr id="0" name=""/>
        <dsp:cNvSpPr/>
      </dsp:nvSpPr>
      <dsp:spPr>
        <a:xfrm rot="16200000">
          <a:off x="3386122" y="-2089275"/>
          <a:ext cx="859404" cy="6865289"/>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ctr" defTabSz="488950" rtl="1">
            <a:lnSpc>
              <a:spcPct val="90000"/>
            </a:lnSpc>
            <a:spcBef>
              <a:spcPct val="0"/>
            </a:spcBef>
            <a:spcAft>
              <a:spcPct val="15000"/>
            </a:spcAft>
            <a:buNone/>
          </a:pPr>
          <a:r>
            <a:rPr lang="ar-KW" sz="110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تقوم منصة التمويل الجماعي بالتأكد من استيفاء العرض (المشروع) لجميع المتطلبات والشروط ومن ثم إدراجه على المنصة لتمكين المستثمرين من الاطلاع عليه </a:t>
          </a:r>
        </a:p>
      </dsp:txBody>
      <dsp:txXfrm rot="5400000">
        <a:off x="425133" y="955620"/>
        <a:ext cx="6823336" cy="775498"/>
      </dsp:txXfrm>
    </dsp:sp>
    <dsp:sp modelId="{A87D39F9-5A63-463C-9445-CC026153A610}">
      <dsp:nvSpPr>
        <dsp:cNvPr id="0" name=""/>
        <dsp:cNvSpPr/>
      </dsp:nvSpPr>
      <dsp:spPr>
        <a:xfrm>
          <a:off x="7248469" y="989988"/>
          <a:ext cx="3095365" cy="706763"/>
        </a:xfrm>
        <a:prstGeom prst="roundRect">
          <a:avLst/>
        </a:prstGeom>
        <a:solidFill>
          <a:schemeClr val="bg1"/>
        </a:solidFill>
        <a:ln w="19050" cap="flat" cmpd="sng" algn="ctr">
          <a:solidFill>
            <a:schemeClr val="accent1">
              <a:lumMod val="5000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622300" rtl="1">
            <a:lnSpc>
              <a:spcPct val="90000"/>
            </a:lnSpc>
            <a:spcBef>
              <a:spcPct val="0"/>
            </a:spcBef>
            <a:spcAft>
              <a:spcPct val="35000"/>
            </a:spcAft>
            <a:buNone/>
          </a:pPr>
          <a:r>
            <a:rPr lang="ar-KW" sz="1400" b="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منصة التمويل</a:t>
          </a:r>
        </a:p>
        <a:p>
          <a:pPr marL="0" lvl="0" indent="0" algn="ctr" defTabSz="622300" rtl="1">
            <a:lnSpc>
              <a:spcPct val="90000"/>
            </a:lnSpc>
            <a:spcBef>
              <a:spcPct val="0"/>
            </a:spcBef>
            <a:spcAft>
              <a:spcPct val="35000"/>
            </a:spcAft>
            <a:buNone/>
          </a:pPr>
          <a:r>
            <a:rPr lang="ar-KW" sz="1400" b="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 الجماعي</a:t>
          </a:r>
        </a:p>
      </dsp:txBody>
      <dsp:txXfrm>
        <a:off x="7282970" y="1024489"/>
        <a:ext cx="3026363" cy="637761"/>
      </dsp:txXfrm>
    </dsp:sp>
    <dsp:sp modelId="{77B608AC-6FFF-48EC-915C-E6E4F08118A7}">
      <dsp:nvSpPr>
        <dsp:cNvPr id="0" name=""/>
        <dsp:cNvSpPr/>
      </dsp:nvSpPr>
      <dsp:spPr>
        <a:xfrm rot="16200000">
          <a:off x="3386122" y="-1176158"/>
          <a:ext cx="859404" cy="6865289"/>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ctr" defTabSz="488950" rtl="1">
            <a:lnSpc>
              <a:spcPct val="90000"/>
            </a:lnSpc>
            <a:spcBef>
              <a:spcPct val="0"/>
            </a:spcBef>
            <a:spcAft>
              <a:spcPct val="15000"/>
            </a:spcAft>
            <a:buNone/>
          </a:pPr>
          <a:r>
            <a:rPr lang="ar-KW" sz="110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يقوم وكيل الاكتتاب المرخص من الهيئة بإنشاء حساب مصرفي مستقل لإيداع وإدارة مبالغ اكتتاب المستثمرين</a:t>
          </a:r>
        </a:p>
      </dsp:txBody>
      <dsp:txXfrm rot="5400000">
        <a:off x="425133" y="1868737"/>
        <a:ext cx="6823336" cy="775498"/>
      </dsp:txXfrm>
    </dsp:sp>
    <dsp:sp modelId="{A039CA50-3ACB-42D8-8F5B-93F14DFCF66B}">
      <dsp:nvSpPr>
        <dsp:cNvPr id="0" name=""/>
        <dsp:cNvSpPr/>
      </dsp:nvSpPr>
      <dsp:spPr>
        <a:xfrm>
          <a:off x="7248469" y="1903104"/>
          <a:ext cx="3095365" cy="706763"/>
        </a:xfrm>
        <a:prstGeom prst="roundRect">
          <a:avLst/>
        </a:prstGeom>
        <a:solidFill>
          <a:schemeClr val="bg1"/>
        </a:solidFill>
        <a:ln w="19050" cap="flat" cmpd="sng" algn="ctr">
          <a:solidFill>
            <a:schemeClr val="accent1">
              <a:lumMod val="5000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622300" rtl="1">
            <a:lnSpc>
              <a:spcPct val="90000"/>
            </a:lnSpc>
            <a:spcBef>
              <a:spcPct val="0"/>
            </a:spcBef>
            <a:spcAft>
              <a:spcPct val="35000"/>
            </a:spcAft>
            <a:buNone/>
          </a:pPr>
          <a:r>
            <a:rPr lang="ar-KW" sz="1400" b="0" kern="120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وكيل اكتتاب</a:t>
          </a:r>
          <a:endParaRPr lang="ar-KW" sz="1400" b="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endParaRPr>
        </a:p>
      </dsp:txBody>
      <dsp:txXfrm>
        <a:off x="7282970" y="1937605"/>
        <a:ext cx="3026363" cy="637761"/>
      </dsp:txXfrm>
    </dsp:sp>
    <dsp:sp modelId="{0BBEC040-09BB-4DE9-BCA4-EDA5ADF37380}">
      <dsp:nvSpPr>
        <dsp:cNvPr id="0" name=""/>
        <dsp:cNvSpPr/>
      </dsp:nvSpPr>
      <dsp:spPr>
        <a:xfrm rot="16200000">
          <a:off x="3386122" y="-263041"/>
          <a:ext cx="859404" cy="6865289"/>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ctr" defTabSz="488950" rtl="1">
            <a:lnSpc>
              <a:spcPct val="90000"/>
            </a:lnSpc>
            <a:spcBef>
              <a:spcPct val="0"/>
            </a:spcBef>
            <a:spcAft>
              <a:spcPct val="15000"/>
            </a:spcAft>
            <a:buNone/>
          </a:pPr>
          <a:r>
            <a:rPr lang="ar-KW" sz="110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يقوم وكيل الاكتتاب بإنشاء شركة ذات غرض خاص لأغراض سداد الدفعات الخاصة بالمشروع محل العرض من أموال المكتتبين مقابل تنازل مصدر العرض عن جزء من حصص/ أسهم رأس ماله لصالح الشركة ذات الغرض الخاص</a:t>
          </a:r>
        </a:p>
      </dsp:txBody>
      <dsp:txXfrm rot="5400000">
        <a:off x="425133" y="2781854"/>
        <a:ext cx="6823336" cy="775498"/>
      </dsp:txXfrm>
    </dsp:sp>
    <dsp:sp modelId="{E99B910E-4438-47DB-A339-159CC59EC2B9}">
      <dsp:nvSpPr>
        <dsp:cNvPr id="0" name=""/>
        <dsp:cNvSpPr/>
      </dsp:nvSpPr>
      <dsp:spPr>
        <a:xfrm>
          <a:off x="7248469" y="2816221"/>
          <a:ext cx="3095365" cy="706763"/>
        </a:xfrm>
        <a:prstGeom prst="roundRect">
          <a:avLst/>
        </a:prstGeom>
        <a:solidFill>
          <a:schemeClr val="bg1"/>
        </a:solidFill>
        <a:ln w="19050" cap="flat" cmpd="sng" algn="ctr">
          <a:solidFill>
            <a:schemeClr val="accent1">
              <a:lumMod val="5000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622300" rtl="1">
            <a:lnSpc>
              <a:spcPct val="90000"/>
            </a:lnSpc>
            <a:spcBef>
              <a:spcPct val="0"/>
            </a:spcBef>
            <a:spcAft>
              <a:spcPct val="35000"/>
            </a:spcAft>
            <a:buNone/>
          </a:pPr>
          <a:r>
            <a:rPr lang="ar-KW" sz="1400" b="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شركة ذات </a:t>
          </a:r>
        </a:p>
        <a:p>
          <a:pPr marL="0" lvl="0" indent="0" algn="ctr" defTabSz="622300" rtl="1">
            <a:lnSpc>
              <a:spcPct val="90000"/>
            </a:lnSpc>
            <a:spcBef>
              <a:spcPct val="0"/>
            </a:spcBef>
            <a:spcAft>
              <a:spcPct val="35000"/>
            </a:spcAft>
            <a:buNone/>
          </a:pPr>
          <a:r>
            <a:rPr lang="ar-KW" sz="1400" b="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غرض خاص</a:t>
          </a:r>
        </a:p>
      </dsp:txBody>
      <dsp:txXfrm>
        <a:off x="7282970" y="2850722"/>
        <a:ext cx="3026363" cy="637761"/>
      </dsp:txXfrm>
    </dsp:sp>
    <dsp:sp modelId="{085C7718-2CE8-4CFA-BA5F-CB922DB7371A}">
      <dsp:nvSpPr>
        <dsp:cNvPr id="0" name=""/>
        <dsp:cNvSpPr/>
      </dsp:nvSpPr>
      <dsp:spPr>
        <a:xfrm rot="16200000">
          <a:off x="3386122" y="650075"/>
          <a:ext cx="859404" cy="6865289"/>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ctr" defTabSz="488950" rtl="1">
            <a:lnSpc>
              <a:spcPct val="90000"/>
            </a:lnSpc>
            <a:spcBef>
              <a:spcPct val="0"/>
            </a:spcBef>
            <a:spcAft>
              <a:spcPct val="15000"/>
            </a:spcAft>
            <a:buNone/>
          </a:pPr>
          <a:r>
            <a:rPr lang="ar-KW" sz="110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يتم إنهاء وتصفية الشركة ذات الغرض الخاص من خلال إحدى الحالات المنصوص عليها في الكتاب التاسع عشر (التقنيات المالية) من اللائحة التنفيذية لقانون الهيئة</a:t>
          </a:r>
        </a:p>
      </dsp:txBody>
      <dsp:txXfrm rot="5400000">
        <a:off x="425133" y="3694971"/>
        <a:ext cx="6823336" cy="775498"/>
      </dsp:txXfrm>
    </dsp:sp>
    <dsp:sp modelId="{10BA765E-FD8B-4C2B-94C8-5897A22905EC}">
      <dsp:nvSpPr>
        <dsp:cNvPr id="0" name=""/>
        <dsp:cNvSpPr/>
      </dsp:nvSpPr>
      <dsp:spPr>
        <a:xfrm>
          <a:off x="7248469" y="3729338"/>
          <a:ext cx="3095365" cy="706763"/>
        </a:xfrm>
        <a:prstGeom prst="roundRect">
          <a:avLst/>
        </a:prstGeom>
        <a:solidFill>
          <a:schemeClr val="bg1"/>
        </a:solidFill>
        <a:ln w="19050" cap="flat" cmpd="sng" algn="ctr">
          <a:solidFill>
            <a:schemeClr val="accent1">
              <a:lumMod val="5000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622300" rtl="1">
            <a:lnSpc>
              <a:spcPct val="90000"/>
            </a:lnSpc>
            <a:spcBef>
              <a:spcPct val="0"/>
            </a:spcBef>
            <a:spcAft>
              <a:spcPct val="35000"/>
            </a:spcAft>
            <a:buNone/>
          </a:pPr>
          <a:r>
            <a:rPr lang="ar-KW" sz="1400" b="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استيفاء الطرح</a:t>
          </a:r>
        </a:p>
      </dsp:txBody>
      <dsp:txXfrm>
        <a:off x="7282970" y="3763839"/>
        <a:ext cx="3026363" cy="6377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19E45-3C95-4ABC-B1F6-2DCA1C893F54}">
      <dsp:nvSpPr>
        <dsp:cNvPr id="0" name=""/>
        <dsp:cNvSpPr/>
      </dsp:nvSpPr>
      <dsp:spPr>
        <a:xfrm rot="16200000">
          <a:off x="3486755" y="-3095782"/>
          <a:ext cx="803099" cy="6995694"/>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ctr" defTabSz="488950" rtl="1">
            <a:lnSpc>
              <a:spcPct val="90000"/>
            </a:lnSpc>
            <a:spcBef>
              <a:spcPct val="0"/>
            </a:spcBef>
            <a:spcAft>
              <a:spcPct val="15000"/>
            </a:spcAft>
            <a:buNone/>
          </a:pPr>
          <a:r>
            <a:rPr lang="ar-KW" sz="110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تقوم الشركة</a:t>
          </a:r>
          <a:r>
            <a:rPr lang="en-US" sz="110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 </a:t>
          </a:r>
          <a:r>
            <a:rPr lang="ar-KW" sz="1100" kern="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rPr>
            <a:t>(</a:t>
          </a:r>
          <a:r>
            <a:rPr lang="en-US" sz="1100" b="1" kern="1200" dirty="0">
              <a:solidFill>
                <a:srgbClr val="093D6C"/>
              </a:solidFill>
              <a:ea typeface="GE SS Two Bold" panose="020A0503020102020204" pitchFamily="18" charset="-78"/>
              <a:cs typeface="GE SS Two Bold" panose="020A0503020102020204" pitchFamily="18" charset="-78"/>
            </a:rPr>
            <a:t>A</a:t>
          </a:r>
          <a:r>
            <a:rPr lang="ar-KW" sz="1100" kern="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rPr>
            <a:t>) </a:t>
          </a:r>
          <a:r>
            <a:rPr lang="ar-KW" sz="110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بتعيين شركة استشارات مرخصة من قبل الهيئة لإعداد دراسة الجدوى للمشروع الذي تنوي تمويله، ومن ثم تقدم جميع المستندات اللازمة إلى منصة تمويل جماعي مسجلة لدى الهيئة</a:t>
          </a:r>
          <a:endParaRPr lang="en-US" sz="110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endParaRPr>
        </a:p>
      </dsp:txBody>
      <dsp:txXfrm rot="5400000">
        <a:off x="429662" y="39719"/>
        <a:ext cx="6956490" cy="724691"/>
      </dsp:txXfrm>
    </dsp:sp>
    <dsp:sp modelId="{D33A2F4C-1F41-4300-A095-7F7B4BCB2108}">
      <dsp:nvSpPr>
        <dsp:cNvPr id="0" name=""/>
        <dsp:cNvSpPr/>
      </dsp:nvSpPr>
      <dsp:spPr>
        <a:xfrm>
          <a:off x="7386152" y="71835"/>
          <a:ext cx="3154161" cy="660458"/>
        </a:xfrm>
        <a:prstGeom prst="roundRect">
          <a:avLst/>
        </a:prstGeom>
        <a:solidFill>
          <a:schemeClr val="bg1"/>
        </a:solidFill>
        <a:ln w="19050" cap="flat" cmpd="sng" algn="ctr">
          <a:solidFill>
            <a:schemeClr val="accent1">
              <a:lumMod val="5000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rtl="1">
            <a:lnSpc>
              <a:spcPct val="90000"/>
            </a:lnSpc>
            <a:spcBef>
              <a:spcPct val="0"/>
            </a:spcBef>
            <a:spcAft>
              <a:spcPct val="35000"/>
            </a:spcAft>
            <a:buNone/>
          </a:pPr>
          <a:r>
            <a:rPr lang="ar-KW" sz="1400" b="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مصدر العرض</a:t>
          </a:r>
          <a:endParaRPr lang="en-US" sz="1400" b="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endParaRPr>
        </a:p>
      </dsp:txBody>
      <dsp:txXfrm>
        <a:off x="7418393" y="104076"/>
        <a:ext cx="3089679" cy="595976"/>
      </dsp:txXfrm>
    </dsp:sp>
    <dsp:sp modelId="{1E9E2D3C-27C9-412A-B345-8E518C1B878F}">
      <dsp:nvSpPr>
        <dsp:cNvPr id="0" name=""/>
        <dsp:cNvSpPr/>
      </dsp:nvSpPr>
      <dsp:spPr>
        <a:xfrm rot="16200000">
          <a:off x="3486755" y="-2242489"/>
          <a:ext cx="803099" cy="6995694"/>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ctr" defTabSz="488950" rtl="1">
            <a:lnSpc>
              <a:spcPct val="90000"/>
            </a:lnSpc>
            <a:spcBef>
              <a:spcPct val="0"/>
            </a:spcBef>
            <a:spcAft>
              <a:spcPct val="15000"/>
            </a:spcAft>
            <a:buNone/>
          </a:pPr>
          <a:r>
            <a:rPr lang="ar-KW" sz="110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تقوم منصة التمويل الجماعي بالتأكد من استيفاء العرض لجميع المتطلبات والشروط ومن ثم إدراجه على المنصة لتمكين المستثمرين من الاطلاع عليه</a:t>
          </a:r>
        </a:p>
      </dsp:txBody>
      <dsp:txXfrm rot="5400000">
        <a:off x="429662" y="893012"/>
        <a:ext cx="6956490" cy="724691"/>
      </dsp:txXfrm>
    </dsp:sp>
    <dsp:sp modelId="{A87D39F9-5A63-463C-9445-CC026153A610}">
      <dsp:nvSpPr>
        <dsp:cNvPr id="0" name=""/>
        <dsp:cNvSpPr/>
      </dsp:nvSpPr>
      <dsp:spPr>
        <a:xfrm>
          <a:off x="7386152" y="925128"/>
          <a:ext cx="3154161" cy="660458"/>
        </a:xfrm>
        <a:prstGeom prst="roundRect">
          <a:avLst/>
        </a:prstGeom>
        <a:solidFill>
          <a:schemeClr val="bg1"/>
        </a:solidFill>
        <a:ln w="19050" cap="flat" cmpd="sng" algn="ctr">
          <a:solidFill>
            <a:schemeClr val="accent1">
              <a:lumMod val="5000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622300" rtl="1">
            <a:lnSpc>
              <a:spcPct val="90000"/>
            </a:lnSpc>
            <a:spcBef>
              <a:spcPct val="0"/>
            </a:spcBef>
            <a:spcAft>
              <a:spcPct val="35000"/>
            </a:spcAft>
            <a:buNone/>
          </a:pPr>
          <a:r>
            <a:rPr lang="ar-KW" sz="1400" b="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منصة التمويل</a:t>
          </a:r>
        </a:p>
        <a:p>
          <a:pPr marL="0" lvl="0" indent="0" algn="ctr" defTabSz="622300" rtl="1">
            <a:lnSpc>
              <a:spcPct val="90000"/>
            </a:lnSpc>
            <a:spcBef>
              <a:spcPct val="0"/>
            </a:spcBef>
            <a:spcAft>
              <a:spcPct val="35000"/>
            </a:spcAft>
            <a:buNone/>
          </a:pPr>
          <a:r>
            <a:rPr lang="ar-KW" sz="1400" b="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 الجماعي</a:t>
          </a:r>
        </a:p>
      </dsp:txBody>
      <dsp:txXfrm>
        <a:off x="7418393" y="957369"/>
        <a:ext cx="3089679" cy="595976"/>
      </dsp:txXfrm>
    </dsp:sp>
    <dsp:sp modelId="{77B608AC-6FFF-48EC-915C-E6E4F08118A7}">
      <dsp:nvSpPr>
        <dsp:cNvPr id="0" name=""/>
        <dsp:cNvSpPr/>
      </dsp:nvSpPr>
      <dsp:spPr>
        <a:xfrm rot="16200000">
          <a:off x="3486755" y="-1389196"/>
          <a:ext cx="803099" cy="6995694"/>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ctr" defTabSz="488950" rtl="1">
            <a:lnSpc>
              <a:spcPct val="90000"/>
            </a:lnSpc>
            <a:spcBef>
              <a:spcPct val="0"/>
            </a:spcBef>
            <a:spcAft>
              <a:spcPct val="15000"/>
            </a:spcAft>
            <a:buNone/>
          </a:pPr>
          <a:r>
            <a:rPr lang="ar-KW" sz="110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يقوم وكيل الاكتتاب المرخص من الهيئة بإنشاء حساب مصرفي مستقل لإيداع وإدارة مبالغ اكتتاب المستثمرين</a:t>
          </a:r>
        </a:p>
      </dsp:txBody>
      <dsp:txXfrm rot="5400000">
        <a:off x="429662" y="1746305"/>
        <a:ext cx="6956490" cy="724691"/>
      </dsp:txXfrm>
    </dsp:sp>
    <dsp:sp modelId="{A039CA50-3ACB-42D8-8F5B-93F14DFCF66B}">
      <dsp:nvSpPr>
        <dsp:cNvPr id="0" name=""/>
        <dsp:cNvSpPr/>
      </dsp:nvSpPr>
      <dsp:spPr>
        <a:xfrm>
          <a:off x="7386152" y="1778421"/>
          <a:ext cx="3154161" cy="660458"/>
        </a:xfrm>
        <a:prstGeom prst="roundRect">
          <a:avLst/>
        </a:prstGeom>
        <a:solidFill>
          <a:schemeClr val="bg1"/>
        </a:solidFill>
        <a:ln w="19050" cap="flat" cmpd="sng" algn="ctr">
          <a:solidFill>
            <a:schemeClr val="accent1">
              <a:lumMod val="5000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622300" rtl="1">
            <a:lnSpc>
              <a:spcPct val="90000"/>
            </a:lnSpc>
            <a:spcBef>
              <a:spcPct val="0"/>
            </a:spcBef>
            <a:spcAft>
              <a:spcPct val="35000"/>
            </a:spcAft>
            <a:buNone/>
          </a:pPr>
          <a:r>
            <a:rPr lang="ar-KW" sz="1400" b="0" kern="120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وكيل اكتتاب</a:t>
          </a:r>
          <a:endParaRPr lang="ar-KW" sz="1400" b="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endParaRPr>
        </a:p>
      </dsp:txBody>
      <dsp:txXfrm>
        <a:off x="7418393" y="1810662"/>
        <a:ext cx="3089679" cy="595976"/>
      </dsp:txXfrm>
    </dsp:sp>
    <dsp:sp modelId="{0BBEC040-09BB-4DE9-BCA4-EDA5ADF37380}">
      <dsp:nvSpPr>
        <dsp:cNvPr id="0" name=""/>
        <dsp:cNvSpPr/>
      </dsp:nvSpPr>
      <dsp:spPr>
        <a:xfrm rot="16200000">
          <a:off x="3486755" y="-535903"/>
          <a:ext cx="803099" cy="6995694"/>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ctr" defTabSz="488950" rtl="1">
            <a:lnSpc>
              <a:spcPct val="90000"/>
            </a:lnSpc>
            <a:spcBef>
              <a:spcPct val="0"/>
            </a:spcBef>
            <a:spcAft>
              <a:spcPct val="15000"/>
            </a:spcAft>
            <a:buNone/>
          </a:pPr>
          <a:r>
            <a:rPr lang="ar-KW" sz="110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بعد استيفاء الطرح لجميع المتطلبات والمبالغ المستهدفة، تقوم الشركة</a:t>
          </a:r>
          <a:r>
            <a:rPr lang="en-US" sz="110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 </a:t>
          </a:r>
          <a:r>
            <a:rPr lang="ar-KW" sz="1100" kern="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rPr>
            <a:t>(</a:t>
          </a:r>
          <a:r>
            <a:rPr lang="en-US" sz="1100" b="1" kern="1200" dirty="0">
              <a:solidFill>
                <a:srgbClr val="093D6C"/>
              </a:solidFill>
              <a:ea typeface="GE SS Two Bold" panose="020A0503020102020204" pitchFamily="18" charset="-78"/>
              <a:cs typeface="GE SS Two Bold" panose="020A0503020102020204" pitchFamily="18" charset="-78"/>
            </a:rPr>
            <a:t>A</a:t>
          </a:r>
          <a:r>
            <a:rPr lang="ar-KW" sz="1100" kern="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rPr>
            <a:t>) </a:t>
          </a:r>
          <a:r>
            <a:rPr lang="ar-KW" sz="110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بالمباشرة في إجراءات تخصيص وتسجيل الأوراق المالية محل الطرح لصالح المكتتبين</a:t>
          </a:r>
        </a:p>
      </dsp:txBody>
      <dsp:txXfrm rot="5400000">
        <a:off x="429662" y="2599598"/>
        <a:ext cx="6956490" cy="724691"/>
      </dsp:txXfrm>
    </dsp:sp>
    <dsp:sp modelId="{E99B910E-4438-47DB-A339-159CC59EC2B9}">
      <dsp:nvSpPr>
        <dsp:cNvPr id="0" name=""/>
        <dsp:cNvSpPr/>
      </dsp:nvSpPr>
      <dsp:spPr>
        <a:xfrm>
          <a:off x="7386152" y="2631714"/>
          <a:ext cx="3154161" cy="660458"/>
        </a:xfrm>
        <a:prstGeom prst="roundRect">
          <a:avLst/>
        </a:prstGeom>
        <a:solidFill>
          <a:schemeClr val="bg1"/>
        </a:solidFill>
        <a:ln w="19050" cap="flat" cmpd="sng" algn="ctr">
          <a:solidFill>
            <a:schemeClr val="accent1">
              <a:lumMod val="5000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622300" rtl="1">
            <a:lnSpc>
              <a:spcPct val="90000"/>
            </a:lnSpc>
            <a:spcBef>
              <a:spcPct val="0"/>
            </a:spcBef>
            <a:spcAft>
              <a:spcPct val="35000"/>
            </a:spcAft>
            <a:buNone/>
          </a:pPr>
          <a:r>
            <a:rPr lang="ar-KW" sz="1400" b="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استيفاء الطرح</a:t>
          </a:r>
        </a:p>
      </dsp:txBody>
      <dsp:txXfrm>
        <a:off x="7418393" y="2663955"/>
        <a:ext cx="3089679" cy="595976"/>
      </dsp:txXfrm>
    </dsp:sp>
    <dsp:sp modelId="{085C7718-2CE8-4CFA-BA5F-CB922DB7371A}">
      <dsp:nvSpPr>
        <dsp:cNvPr id="0" name=""/>
        <dsp:cNvSpPr/>
      </dsp:nvSpPr>
      <dsp:spPr>
        <a:xfrm rot="16200000">
          <a:off x="3486755" y="317389"/>
          <a:ext cx="803099" cy="6995694"/>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ctr" defTabSz="488950" rtl="1">
            <a:lnSpc>
              <a:spcPct val="90000"/>
            </a:lnSpc>
            <a:spcBef>
              <a:spcPct val="0"/>
            </a:spcBef>
            <a:spcAft>
              <a:spcPct val="15000"/>
            </a:spcAft>
            <a:buNone/>
          </a:pPr>
          <a:r>
            <a:rPr lang="ar-KW" sz="110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يقوم وكيل الاكتتاب – بعد استكمال الشركة</a:t>
          </a:r>
          <a:r>
            <a:rPr lang="en-US" sz="110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 </a:t>
          </a:r>
          <a:r>
            <a:rPr lang="ar-KW" sz="1100" kern="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rPr>
            <a:t>(</a:t>
          </a:r>
          <a:r>
            <a:rPr lang="en-US" sz="1100" b="1" kern="1200" dirty="0">
              <a:solidFill>
                <a:srgbClr val="093D6C"/>
              </a:solidFill>
              <a:ea typeface="GE SS Two Bold" panose="020A0503020102020204" pitchFamily="18" charset="-78"/>
              <a:cs typeface="GE SS Two Bold" panose="020A0503020102020204" pitchFamily="18" charset="-78"/>
            </a:rPr>
            <a:t>A</a:t>
          </a:r>
          <a:r>
            <a:rPr lang="ar-KW" sz="1100" kern="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rPr>
            <a:t>)</a:t>
          </a:r>
          <a:r>
            <a:rPr lang="ar-KW" sz="110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 لإجراءات التخصيص والتسجيل – بسداد الدفعات المستحقة للمشروع</a:t>
          </a:r>
        </a:p>
      </dsp:txBody>
      <dsp:txXfrm rot="5400000">
        <a:off x="429662" y="3452890"/>
        <a:ext cx="6956490" cy="724691"/>
      </dsp:txXfrm>
    </dsp:sp>
    <dsp:sp modelId="{10BA765E-FD8B-4C2B-94C8-5897A22905EC}">
      <dsp:nvSpPr>
        <dsp:cNvPr id="0" name=""/>
        <dsp:cNvSpPr/>
      </dsp:nvSpPr>
      <dsp:spPr>
        <a:xfrm>
          <a:off x="7386152" y="3485007"/>
          <a:ext cx="3154161" cy="660458"/>
        </a:xfrm>
        <a:prstGeom prst="roundRect">
          <a:avLst/>
        </a:prstGeom>
        <a:solidFill>
          <a:schemeClr val="bg1"/>
        </a:solidFill>
        <a:ln w="19050" cap="flat" cmpd="sng" algn="ctr">
          <a:solidFill>
            <a:schemeClr val="accent1">
              <a:lumMod val="5000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622300" rtl="1">
            <a:lnSpc>
              <a:spcPct val="90000"/>
            </a:lnSpc>
            <a:spcBef>
              <a:spcPct val="0"/>
            </a:spcBef>
            <a:spcAft>
              <a:spcPct val="35000"/>
            </a:spcAft>
            <a:buNone/>
          </a:pPr>
          <a:r>
            <a:rPr lang="ar-KW" sz="1400" b="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سداد الدفعات</a:t>
          </a:r>
        </a:p>
      </dsp:txBody>
      <dsp:txXfrm>
        <a:off x="7418393" y="3517248"/>
        <a:ext cx="3089679" cy="5959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42786-4C06-4543-835E-33CE8417AF5C}">
      <dsp:nvSpPr>
        <dsp:cNvPr id="0" name=""/>
        <dsp:cNvSpPr/>
      </dsp:nvSpPr>
      <dsp:spPr>
        <a:xfrm>
          <a:off x="0" y="414748"/>
          <a:ext cx="10515600" cy="848778"/>
        </a:xfrm>
        <a:prstGeom prst="roundRect">
          <a:avLst/>
        </a:prstGeom>
        <a:solidFill>
          <a:srgbClr val="093D6C"/>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KW" sz="1600"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صدر الكتاب التاسع عشر (التقنيات المالية) من اللائحة التنفيذية لقانون الهيئة بتاريخ 2023/01/15 بموجب القرار رقم (10) لسنة 2023، وتم منح مهلة تمتد حتى تاريخ 2024/01/02 ليدخل الكتاب حيز النفاذ</a:t>
          </a:r>
        </a:p>
      </dsp:txBody>
      <dsp:txXfrm>
        <a:off x="41434" y="456182"/>
        <a:ext cx="10432732" cy="765910"/>
      </dsp:txXfrm>
    </dsp:sp>
    <dsp:sp modelId="{1A11F70C-E06A-48DE-A214-2E954288C044}">
      <dsp:nvSpPr>
        <dsp:cNvPr id="0" name=""/>
        <dsp:cNvSpPr/>
      </dsp:nvSpPr>
      <dsp:spPr>
        <a:xfrm>
          <a:off x="0" y="1450726"/>
          <a:ext cx="10515600" cy="1216800"/>
        </a:xfrm>
        <a:prstGeom prst="roundRect">
          <a:avLst/>
        </a:prstGeom>
        <a:solidFill>
          <a:srgbClr val="093D6C"/>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KW" sz="1600"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حرصاً من الهيئة نحو تحقيق الأهداف المرجوة من تنظيم خدمات التقنيات المالية وتيسير عملية التزام الجهات الراغبة بتقديم الخدمة والأشخاص الراغبين بالاستفادة منها، فقد صدر القرار رقم (181) لسنة 2023 بتاريخ 2023/12/28 لإطلاق مرحلة التطبيق الأولي للكتاب التاسع عشر (التقنيات المالية)</a:t>
          </a:r>
        </a:p>
      </dsp:txBody>
      <dsp:txXfrm>
        <a:off x="59399" y="1510125"/>
        <a:ext cx="10396802" cy="1098002"/>
      </dsp:txXfrm>
    </dsp:sp>
    <dsp:sp modelId="{175E7C7F-9758-442B-BA22-1359BCA87A16}">
      <dsp:nvSpPr>
        <dsp:cNvPr id="0" name=""/>
        <dsp:cNvSpPr/>
      </dsp:nvSpPr>
      <dsp:spPr>
        <a:xfrm>
          <a:off x="0" y="2854726"/>
          <a:ext cx="10515600" cy="1216800"/>
        </a:xfrm>
        <a:prstGeom prst="roundRect">
          <a:avLst/>
        </a:prstGeom>
        <a:solidFill>
          <a:srgbClr val="093D6C"/>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KW" sz="1600"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تعتبر مرحلة التطبيق الأولي مرحلة تطبيق تدريجي لأحكام الكتاب التاسع عشر (التقنيات المالية) من خلال تبني مبدأ "الالتزام أو التفسير" وتطبيقه على عدد من المواد المختارة من الكتاب المذكور، وذلك لحداثة كلاً من الخدمات والإطار الرقابي المنظم لها</a:t>
          </a:r>
          <a:endParaRPr lang="en-US" sz="1600"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dsp:txBody>
      <dsp:txXfrm>
        <a:off x="59399" y="2914125"/>
        <a:ext cx="10396802"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F6C52-444A-2BCF-5EE2-31A437D5EB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ECB6FF-CA32-6003-8F58-6E23071C61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A1B7D3-23A3-CB7D-5959-25FB112E846C}"/>
              </a:ext>
            </a:extLst>
          </p:cNvPr>
          <p:cNvSpPr>
            <a:spLocks noGrp="1"/>
          </p:cNvSpPr>
          <p:nvPr>
            <p:ph type="dt" sz="half" idx="10"/>
          </p:nvPr>
        </p:nvSpPr>
        <p:spPr/>
        <p:txBody>
          <a:bodyPr/>
          <a:lstStyle/>
          <a:p>
            <a:fld id="{E1A5955C-685F-46B2-B0AF-34AA05BF8B95}" type="datetimeFigureOut">
              <a:rPr lang="en-US" smtClean="0"/>
              <a:t>3/4/2024</a:t>
            </a:fld>
            <a:endParaRPr lang="en-US"/>
          </a:p>
        </p:txBody>
      </p:sp>
      <p:sp>
        <p:nvSpPr>
          <p:cNvPr id="5" name="Footer Placeholder 4">
            <a:extLst>
              <a:ext uri="{FF2B5EF4-FFF2-40B4-BE49-F238E27FC236}">
                <a16:creationId xmlns:a16="http://schemas.microsoft.com/office/drawing/2014/main" id="{F4C124D0-1A44-AFA5-3012-D2A17746DD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CA3793-E06E-79CE-E899-52AB2DF534BC}"/>
              </a:ext>
            </a:extLst>
          </p:cNvPr>
          <p:cNvSpPr>
            <a:spLocks noGrp="1"/>
          </p:cNvSpPr>
          <p:nvPr>
            <p:ph type="sldNum" sz="quarter" idx="12"/>
          </p:nvPr>
        </p:nvSpPr>
        <p:spPr/>
        <p:txBody>
          <a:bodyPr/>
          <a:lstStyle/>
          <a:p>
            <a:fld id="{6DFEC8DD-7C6A-4B61-90D8-1C8FBBC76AF6}" type="slidenum">
              <a:rPr lang="en-US" smtClean="0"/>
              <a:t>‹#›</a:t>
            </a:fld>
            <a:endParaRPr lang="en-US"/>
          </a:p>
        </p:txBody>
      </p:sp>
    </p:spTree>
    <p:extLst>
      <p:ext uri="{BB962C8B-B14F-4D97-AF65-F5344CB8AC3E}">
        <p14:creationId xmlns:p14="http://schemas.microsoft.com/office/powerpoint/2010/main" val="2674766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DE9F2-FF2B-8932-E5D0-060B2DEE05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D18919-9291-D88B-E649-A233E39BF1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416CC4-FFEA-6AA0-23DA-0E22573A4FD1}"/>
              </a:ext>
            </a:extLst>
          </p:cNvPr>
          <p:cNvSpPr>
            <a:spLocks noGrp="1"/>
          </p:cNvSpPr>
          <p:nvPr>
            <p:ph type="dt" sz="half" idx="10"/>
          </p:nvPr>
        </p:nvSpPr>
        <p:spPr/>
        <p:txBody>
          <a:bodyPr/>
          <a:lstStyle/>
          <a:p>
            <a:fld id="{E1A5955C-685F-46B2-B0AF-34AA05BF8B95}" type="datetimeFigureOut">
              <a:rPr lang="en-US" smtClean="0"/>
              <a:t>3/4/2024</a:t>
            </a:fld>
            <a:endParaRPr lang="en-US"/>
          </a:p>
        </p:txBody>
      </p:sp>
      <p:sp>
        <p:nvSpPr>
          <p:cNvPr id="5" name="Footer Placeholder 4">
            <a:extLst>
              <a:ext uri="{FF2B5EF4-FFF2-40B4-BE49-F238E27FC236}">
                <a16:creationId xmlns:a16="http://schemas.microsoft.com/office/drawing/2014/main" id="{588EBFF6-428F-06DB-DB69-B447F4F9F7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E25B87-5712-AB3A-4FEC-8F8516BC033E}"/>
              </a:ext>
            </a:extLst>
          </p:cNvPr>
          <p:cNvSpPr>
            <a:spLocks noGrp="1"/>
          </p:cNvSpPr>
          <p:nvPr>
            <p:ph type="sldNum" sz="quarter" idx="12"/>
          </p:nvPr>
        </p:nvSpPr>
        <p:spPr/>
        <p:txBody>
          <a:bodyPr/>
          <a:lstStyle/>
          <a:p>
            <a:fld id="{6DFEC8DD-7C6A-4B61-90D8-1C8FBBC76AF6}" type="slidenum">
              <a:rPr lang="en-US" smtClean="0"/>
              <a:t>‹#›</a:t>
            </a:fld>
            <a:endParaRPr lang="en-US"/>
          </a:p>
        </p:txBody>
      </p:sp>
    </p:spTree>
    <p:extLst>
      <p:ext uri="{BB962C8B-B14F-4D97-AF65-F5344CB8AC3E}">
        <p14:creationId xmlns:p14="http://schemas.microsoft.com/office/powerpoint/2010/main" val="2385917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669F43-F0F3-650A-AC80-94B784AAA7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08BA85-759F-C33F-E863-68CE16B50D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98DE5-E9CF-A9B9-D0C0-745A8B3E4467}"/>
              </a:ext>
            </a:extLst>
          </p:cNvPr>
          <p:cNvSpPr>
            <a:spLocks noGrp="1"/>
          </p:cNvSpPr>
          <p:nvPr>
            <p:ph type="dt" sz="half" idx="10"/>
          </p:nvPr>
        </p:nvSpPr>
        <p:spPr/>
        <p:txBody>
          <a:bodyPr/>
          <a:lstStyle/>
          <a:p>
            <a:fld id="{E1A5955C-685F-46B2-B0AF-34AA05BF8B95}" type="datetimeFigureOut">
              <a:rPr lang="en-US" smtClean="0"/>
              <a:t>3/4/2024</a:t>
            </a:fld>
            <a:endParaRPr lang="en-US"/>
          </a:p>
        </p:txBody>
      </p:sp>
      <p:sp>
        <p:nvSpPr>
          <p:cNvPr id="5" name="Footer Placeholder 4">
            <a:extLst>
              <a:ext uri="{FF2B5EF4-FFF2-40B4-BE49-F238E27FC236}">
                <a16:creationId xmlns:a16="http://schemas.microsoft.com/office/drawing/2014/main" id="{8D7D6A3E-1FAE-5880-6034-3053DF5926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1D5CE7-DD04-5B3A-7C1B-2F6302E5C9CE}"/>
              </a:ext>
            </a:extLst>
          </p:cNvPr>
          <p:cNvSpPr>
            <a:spLocks noGrp="1"/>
          </p:cNvSpPr>
          <p:nvPr>
            <p:ph type="sldNum" sz="quarter" idx="12"/>
          </p:nvPr>
        </p:nvSpPr>
        <p:spPr/>
        <p:txBody>
          <a:bodyPr/>
          <a:lstStyle/>
          <a:p>
            <a:fld id="{6DFEC8DD-7C6A-4B61-90D8-1C8FBBC76AF6}" type="slidenum">
              <a:rPr lang="en-US" smtClean="0"/>
              <a:t>‹#›</a:t>
            </a:fld>
            <a:endParaRPr lang="en-US"/>
          </a:p>
        </p:txBody>
      </p:sp>
    </p:spTree>
    <p:extLst>
      <p:ext uri="{BB962C8B-B14F-4D97-AF65-F5344CB8AC3E}">
        <p14:creationId xmlns:p14="http://schemas.microsoft.com/office/powerpoint/2010/main" val="1545544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1BFD7-8AF2-3B90-C900-6E506E27B0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BB6C86-4450-FDD5-2937-45EEC88262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9D49C2-50F8-9D49-0D3D-516E402FFC86}"/>
              </a:ext>
            </a:extLst>
          </p:cNvPr>
          <p:cNvSpPr>
            <a:spLocks noGrp="1"/>
          </p:cNvSpPr>
          <p:nvPr>
            <p:ph type="dt" sz="half" idx="10"/>
          </p:nvPr>
        </p:nvSpPr>
        <p:spPr/>
        <p:txBody>
          <a:bodyPr/>
          <a:lstStyle/>
          <a:p>
            <a:fld id="{E1A5955C-685F-46B2-B0AF-34AA05BF8B95}" type="datetimeFigureOut">
              <a:rPr lang="en-US" smtClean="0"/>
              <a:t>3/4/2024</a:t>
            </a:fld>
            <a:endParaRPr lang="en-US"/>
          </a:p>
        </p:txBody>
      </p:sp>
      <p:sp>
        <p:nvSpPr>
          <p:cNvPr id="5" name="Footer Placeholder 4">
            <a:extLst>
              <a:ext uri="{FF2B5EF4-FFF2-40B4-BE49-F238E27FC236}">
                <a16:creationId xmlns:a16="http://schemas.microsoft.com/office/drawing/2014/main" id="{A63F967D-B5CB-CB05-F357-3D081289CB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5BE7EE-872B-23B2-CC8A-64DF9B854D5D}"/>
              </a:ext>
            </a:extLst>
          </p:cNvPr>
          <p:cNvSpPr>
            <a:spLocks noGrp="1"/>
          </p:cNvSpPr>
          <p:nvPr>
            <p:ph type="sldNum" sz="quarter" idx="12"/>
          </p:nvPr>
        </p:nvSpPr>
        <p:spPr/>
        <p:txBody>
          <a:bodyPr/>
          <a:lstStyle/>
          <a:p>
            <a:fld id="{6DFEC8DD-7C6A-4B61-90D8-1C8FBBC76AF6}" type="slidenum">
              <a:rPr lang="en-US" smtClean="0"/>
              <a:t>‹#›</a:t>
            </a:fld>
            <a:endParaRPr lang="en-US"/>
          </a:p>
        </p:txBody>
      </p:sp>
    </p:spTree>
    <p:extLst>
      <p:ext uri="{BB962C8B-B14F-4D97-AF65-F5344CB8AC3E}">
        <p14:creationId xmlns:p14="http://schemas.microsoft.com/office/powerpoint/2010/main" val="1777940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0F6DF-3816-5C21-049D-3685F3F6DA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396888-CE5C-8D2F-6BB2-C5A001B48F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BCF1F2-09AD-BF99-B44D-09A54A11E53F}"/>
              </a:ext>
            </a:extLst>
          </p:cNvPr>
          <p:cNvSpPr>
            <a:spLocks noGrp="1"/>
          </p:cNvSpPr>
          <p:nvPr>
            <p:ph type="dt" sz="half" idx="10"/>
          </p:nvPr>
        </p:nvSpPr>
        <p:spPr/>
        <p:txBody>
          <a:bodyPr/>
          <a:lstStyle/>
          <a:p>
            <a:fld id="{E1A5955C-685F-46B2-B0AF-34AA05BF8B95}" type="datetimeFigureOut">
              <a:rPr lang="en-US" smtClean="0"/>
              <a:t>3/4/2024</a:t>
            </a:fld>
            <a:endParaRPr lang="en-US"/>
          </a:p>
        </p:txBody>
      </p:sp>
      <p:sp>
        <p:nvSpPr>
          <p:cNvPr id="5" name="Footer Placeholder 4">
            <a:extLst>
              <a:ext uri="{FF2B5EF4-FFF2-40B4-BE49-F238E27FC236}">
                <a16:creationId xmlns:a16="http://schemas.microsoft.com/office/drawing/2014/main" id="{9CA5F08B-EF5A-B62E-D777-0B57788505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DC109C-E6E6-BFF7-DAC4-FCB0CB2E38D2}"/>
              </a:ext>
            </a:extLst>
          </p:cNvPr>
          <p:cNvSpPr>
            <a:spLocks noGrp="1"/>
          </p:cNvSpPr>
          <p:nvPr>
            <p:ph type="sldNum" sz="quarter" idx="12"/>
          </p:nvPr>
        </p:nvSpPr>
        <p:spPr/>
        <p:txBody>
          <a:bodyPr/>
          <a:lstStyle/>
          <a:p>
            <a:fld id="{6DFEC8DD-7C6A-4B61-90D8-1C8FBBC76AF6}" type="slidenum">
              <a:rPr lang="en-US" smtClean="0"/>
              <a:t>‹#›</a:t>
            </a:fld>
            <a:endParaRPr lang="en-US"/>
          </a:p>
        </p:txBody>
      </p:sp>
    </p:spTree>
    <p:extLst>
      <p:ext uri="{BB962C8B-B14F-4D97-AF65-F5344CB8AC3E}">
        <p14:creationId xmlns:p14="http://schemas.microsoft.com/office/powerpoint/2010/main" val="1417886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7BAC6-7322-329A-9B02-51A7335434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031382-1B99-C8BC-28ED-6856493A7A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2065E4-547B-C341-A957-EA7E00FC4A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88589F-9170-0CE3-02A7-FD0C285E806F}"/>
              </a:ext>
            </a:extLst>
          </p:cNvPr>
          <p:cNvSpPr>
            <a:spLocks noGrp="1"/>
          </p:cNvSpPr>
          <p:nvPr>
            <p:ph type="dt" sz="half" idx="10"/>
          </p:nvPr>
        </p:nvSpPr>
        <p:spPr/>
        <p:txBody>
          <a:bodyPr/>
          <a:lstStyle/>
          <a:p>
            <a:fld id="{E1A5955C-685F-46B2-B0AF-34AA05BF8B95}" type="datetimeFigureOut">
              <a:rPr lang="en-US" smtClean="0"/>
              <a:t>3/4/2024</a:t>
            </a:fld>
            <a:endParaRPr lang="en-US"/>
          </a:p>
        </p:txBody>
      </p:sp>
      <p:sp>
        <p:nvSpPr>
          <p:cNvPr id="6" name="Footer Placeholder 5">
            <a:extLst>
              <a:ext uri="{FF2B5EF4-FFF2-40B4-BE49-F238E27FC236}">
                <a16:creationId xmlns:a16="http://schemas.microsoft.com/office/drawing/2014/main" id="{75AFD7C2-311D-A812-58A0-EE9615C98A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EC5404-CB4F-7126-7636-6749E7217DCA}"/>
              </a:ext>
            </a:extLst>
          </p:cNvPr>
          <p:cNvSpPr>
            <a:spLocks noGrp="1"/>
          </p:cNvSpPr>
          <p:nvPr>
            <p:ph type="sldNum" sz="quarter" idx="12"/>
          </p:nvPr>
        </p:nvSpPr>
        <p:spPr/>
        <p:txBody>
          <a:bodyPr/>
          <a:lstStyle/>
          <a:p>
            <a:fld id="{6DFEC8DD-7C6A-4B61-90D8-1C8FBBC76AF6}" type="slidenum">
              <a:rPr lang="en-US" smtClean="0"/>
              <a:t>‹#›</a:t>
            </a:fld>
            <a:endParaRPr lang="en-US"/>
          </a:p>
        </p:txBody>
      </p:sp>
    </p:spTree>
    <p:extLst>
      <p:ext uri="{BB962C8B-B14F-4D97-AF65-F5344CB8AC3E}">
        <p14:creationId xmlns:p14="http://schemas.microsoft.com/office/powerpoint/2010/main" val="1680378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3EE56-2F4F-964B-AC9E-B7BB52D387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6C323D-D81B-5BF4-1F85-3598854A2C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CE7321-E977-0E5B-C99F-85DA88BAC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53F279-8D2B-F46A-F4F0-750C816214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C151E6-3F7C-ADA9-7FDE-FDA370EDBD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C1BFEE-CC08-905B-1C91-64733B0649D2}"/>
              </a:ext>
            </a:extLst>
          </p:cNvPr>
          <p:cNvSpPr>
            <a:spLocks noGrp="1"/>
          </p:cNvSpPr>
          <p:nvPr>
            <p:ph type="dt" sz="half" idx="10"/>
          </p:nvPr>
        </p:nvSpPr>
        <p:spPr/>
        <p:txBody>
          <a:bodyPr/>
          <a:lstStyle/>
          <a:p>
            <a:fld id="{E1A5955C-685F-46B2-B0AF-34AA05BF8B95}" type="datetimeFigureOut">
              <a:rPr lang="en-US" smtClean="0"/>
              <a:t>3/4/2024</a:t>
            </a:fld>
            <a:endParaRPr lang="en-US"/>
          </a:p>
        </p:txBody>
      </p:sp>
      <p:sp>
        <p:nvSpPr>
          <p:cNvPr id="8" name="Footer Placeholder 7">
            <a:extLst>
              <a:ext uri="{FF2B5EF4-FFF2-40B4-BE49-F238E27FC236}">
                <a16:creationId xmlns:a16="http://schemas.microsoft.com/office/drawing/2014/main" id="{CB753780-5D04-6398-6792-C51BA9A0CF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626AC7-8210-E441-9305-CD822A944D1F}"/>
              </a:ext>
            </a:extLst>
          </p:cNvPr>
          <p:cNvSpPr>
            <a:spLocks noGrp="1"/>
          </p:cNvSpPr>
          <p:nvPr>
            <p:ph type="sldNum" sz="quarter" idx="12"/>
          </p:nvPr>
        </p:nvSpPr>
        <p:spPr/>
        <p:txBody>
          <a:bodyPr/>
          <a:lstStyle/>
          <a:p>
            <a:fld id="{6DFEC8DD-7C6A-4B61-90D8-1C8FBBC76AF6}" type="slidenum">
              <a:rPr lang="en-US" smtClean="0"/>
              <a:t>‹#›</a:t>
            </a:fld>
            <a:endParaRPr lang="en-US"/>
          </a:p>
        </p:txBody>
      </p:sp>
    </p:spTree>
    <p:extLst>
      <p:ext uri="{BB962C8B-B14F-4D97-AF65-F5344CB8AC3E}">
        <p14:creationId xmlns:p14="http://schemas.microsoft.com/office/powerpoint/2010/main" val="74178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6F00C-C2F4-7B8C-292B-BE9516C413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F67AF0-FBE2-8F64-72B2-937308A9808F}"/>
              </a:ext>
            </a:extLst>
          </p:cNvPr>
          <p:cNvSpPr>
            <a:spLocks noGrp="1"/>
          </p:cNvSpPr>
          <p:nvPr>
            <p:ph type="dt" sz="half" idx="10"/>
          </p:nvPr>
        </p:nvSpPr>
        <p:spPr/>
        <p:txBody>
          <a:bodyPr/>
          <a:lstStyle/>
          <a:p>
            <a:fld id="{E1A5955C-685F-46B2-B0AF-34AA05BF8B95}" type="datetimeFigureOut">
              <a:rPr lang="en-US" smtClean="0"/>
              <a:t>3/4/2024</a:t>
            </a:fld>
            <a:endParaRPr lang="en-US"/>
          </a:p>
        </p:txBody>
      </p:sp>
      <p:sp>
        <p:nvSpPr>
          <p:cNvPr id="4" name="Footer Placeholder 3">
            <a:extLst>
              <a:ext uri="{FF2B5EF4-FFF2-40B4-BE49-F238E27FC236}">
                <a16:creationId xmlns:a16="http://schemas.microsoft.com/office/drawing/2014/main" id="{1B25D02B-7993-5202-CFD4-C4A547FEB0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1BC5AE-8247-E78B-0588-6DF801AD5295}"/>
              </a:ext>
            </a:extLst>
          </p:cNvPr>
          <p:cNvSpPr>
            <a:spLocks noGrp="1"/>
          </p:cNvSpPr>
          <p:nvPr>
            <p:ph type="sldNum" sz="quarter" idx="12"/>
          </p:nvPr>
        </p:nvSpPr>
        <p:spPr/>
        <p:txBody>
          <a:bodyPr/>
          <a:lstStyle/>
          <a:p>
            <a:fld id="{6DFEC8DD-7C6A-4B61-90D8-1C8FBBC76AF6}" type="slidenum">
              <a:rPr lang="en-US" smtClean="0"/>
              <a:t>‹#›</a:t>
            </a:fld>
            <a:endParaRPr lang="en-US"/>
          </a:p>
        </p:txBody>
      </p:sp>
    </p:spTree>
    <p:extLst>
      <p:ext uri="{BB962C8B-B14F-4D97-AF65-F5344CB8AC3E}">
        <p14:creationId xmlns:p14="http://schemas.microsoft.com/office/powerpoint/2010/main" val="1997908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F90C9A-7586-C1E0-5BDB-54925F8B0E27}"/>
              </a:ext>
            </a:extLst>
          </p:cNvPr>
          <p:cNvSpPr>
            <a:spLocks noGrp="1"/>
          </p:cNvSpPr>
          <p:nvPr>
            <p:ph type="dt" sz="half" idx="10"/>
          </p:nvPr>
        </p:nvSpPr>
        <p:spPr/>
        <p:txBody>
          <a:bodyPr/>
          <a:lstStyle/>
          <a:p>
            <a:fld id="{E1A5955C-685F-46B2-B0AF-34AA05BF8B95}" type="datetimeFigureOut">
              <a:rPr lang="en-US" smtClean="0"/>
              <a:t>3/4/2024</a:t>
            </a:fld>
            <a:endParaRPr lang="en-US"/>
          </a:p>
        </p:txBody>
      </p:sp>
      <p:sp>
        <p:nvSpPr>
          <p:cNvPr id="3" name="Footer Placeholder 2">
            <a:extLst>
              <a:ext uri="{FF2B5EF4-FFF2-40B4-BE49-F238E27FC236}">
                <a16:creationId xmlns:a16="http://schemas.microsoft.com/office/drawing/2014/main" id="{1DD36521-C9FA-CEC1-B8EB-06C6D670F7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21894A-B44D-5406-694C-E90CB28BBB27}"/>
              </a:ext>
            </a:extLst>
          </p:cNvPr>
          <p:cNvSpPr>
            <a:spLocks noGrp="1"/>
          </p:cNvSpPr>
          <p:nvPr>
            <p:ph type="sldNum" sz="quarter" idx="12"/>
          </p:nvPr>
        </p:nvSpPr>
        <p:spPr/>
        <p:txBody>
          <a:bodyPr/>
          <a:lstStyle/>
          <a:p>
            <a:fld id="{6DFEC8DD-7C6A-4B61-90D8-1C8FBBC76AF6}" type="slidenum">
              <a:rPr lang="en-US" smtClean="0"/>
              <a:t>‹#›</a:t>
            </a:fld>
            <a:endParaRPr lang="en-US"/>
          </a:p>
        </p:txBody>
      </p:sp>
    </p:spTree>
    <p:extLst>
      <p:ext uri="{BB962C8B-B14F-4D97-AF65-F5344CB8AC3E}">
        <p14:creationId xmlns:p14="http://schemas.microsoft.com/office/powerpoint/2010/main" val="2735380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75D52-2794-5A4F-6B1B-C5AB4CC10D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D8CDD8-ABE0-F153-9822-F1F51558B3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E40FBA-79B0-06F8-7AE5-32B3F6F5EB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109D17-1EEA-D6A0-A190-33358BE91CB9}"/>
              </a:ext>
            </a:extLst>
          </p:cNvPr>
          <p:cNvSpPr>
            <a:spLocks noGrp="1"/>
          </p:cNvSpPr>
          <p:nvPr>
            <p:ph type="dt" sz="half" idx="10"/>
          </p:nvPr>
        </p:nvSpPr>
        <p:spPr/>
        <p:txBody>
          <a:bodyPr/>
          <a:lstStyle/>
          <a:p>
            <a:fld id="{E1A5955C-685F-46B2-B0AF-34AA05BF8B95}" type="datetimeFigureOut">
              <a:rPr lang="en-US" smtClean="0"/>
              <a:t>3/4/2024</a:t>
            </a:fld>
            <a:endParaRPr lang="en-US"/>
          </a:p>
        </p:txBody>
      </p:sp>
      <p:sp>
        <p:nvSpPr>
          <p:cNvPr id="6" name="Footer Placeholder 5">
            <a:extLst>
              <a:ext uri="{FF2B5EF4-FFF2-40B4-BE49-F238E27FC236}">
                <a16:creationId xmlns:a16="http://schemas.microsoft.com/office/drawing/2014/main" id="{F204DCB9-064A-2042-7E10-EA92A1CB91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083754-7B1F-1FAB-4DB8-CE1950363EB1}"/>
              </a:ext>
            </a:extLst>
          </p:cNvPr>
          <p:cNvSpPr>
            <a:spLocks noGrp="1"/>
          </p:cNvSpPr>
          <p:nvPr>
            <p:ph type="sldNum" sz="quarter" idx="12"/>
          </p:nvPr>
        </p:nvSpPr>
        <p:spPr/>
        <p:txBody>
          <a:bodyPr/>
          <a:lstStyle/>
          <a:p>
            <a:fld id="{6DFEC8DD-7C6A-4B61-90D8-1C8FBBC76AF6}" type="slidenum">
              <a:rPr lang="en-US" smtClean="0"/>
              <a:t>‹#›</a:t>
            </a:fld>
            <a:endParaRPr lang="en-US"/>
          </a:p>
        </p:txBody>
      </p:sp>
    </p:spTree>
    <p:extLst>
      <p:ext uri="{BB962C8B-B14F-4D97-AF65-F5344CB8AC3E}">
        <p14:creationId xmlns:p14="http://schemas.microsoft.com/office/powerpoint/2010/main" val="1078706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9D870-E49C-6E20-FC8E-361B5E8781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E8E5D0-EA1D-5FBD-7BD6-D15C9568B0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C863A3-D21C-2E3F-A81D-143F81D62F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F821D8-0494-7B9E-786F-900465B1E997}"/>
              </a:ext>
            </a:extLst>
          </p:cNvPr>
          <p:cNvSpPr>
            <a:spLocks noGrp="1"/>
          </p:cNvSpPr>
          <p:nvPr>
            <p:ph type="dt" sz="half" idx="10"/>
          </p:nvPr>
        </p:nvSpPr>
        <p:spPr/>
        <p:txBody>
          <a:bodyPr/>
          <a:lstStyle/>
          <a:p>
            <a:fld id="{E1A5955C-685F-46B2-B0AF-34AA05BF8B95}" type="datetimeFigureOut">
              <a:rPr lang="en-US" smtClean="0"/>
              <a:t>3/4/2024</a:t>
            </a:fld>
            <a:endParaRPr lang="en-US"/>
          </a:p>
        </p:txBody>
      </p:sp>
      <p:sp>
        <p:nvSpPr>
          <p:cNvPr id="6" name="Footer Placeholder 5">
            <a:extLst>
              <a:ext uri="{FF2B5EF4-FFF2-40B4-BE49-F238E27FC236}">
                <a16:creationId xmlns:a16="http://schemas.microsoft.com/office/drawing/2014/main" id="{D91F2A1D-4B57-4723-E4C4-FF365D9479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A33303-7104-4FED-89D9-C41C68F5FC20}"/>
              </a:ext>
            </a:extLst>
          </p:cNvPr>
          <p:cNvSpPr>
            <a:spLocks noGrp="1"/>
          </p:cNvSpPr>
          <p:nvPr>
            <p:ph type="sldNum" sz="quarter" idx="12"/>
          </p:nvPr>
        </p:nvSpPr>
        <p:spPr/>
        <p:txBody>
          <a:bodyPr/>
          <a:lstStyle/>
          <a:p>
            <a:fld id="{6DFEC8DD-7C6A-4B61-90D8-1C8FBBC76AF6}" type="slidenum">
              <a:rPr lang="en-US" smtClean="0"/>
              <a:t>‹#›</a:t>
            </a:fld>
            <a:endParaRPr lang="en-US"/>
          </a:p>
        </p:txBody>
      </p:sp>
    </p:spTree>
    <p:extLst>
      <p:ext uri="{BB962C8B-B14F-4D97-AF65-F5344CB8AC3E}">
        <p14:creationId xmlns:p14="http://schemas.microsoft.com/office/powerpoint/2010/main" val="3678246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893737-4DC4-F835-8FB6-B6FB653E37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4AEE89-861C-D75C-3D7B-3D4E6FD147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AFD2B4-3F85-3E68-7F42-42E2A0CD11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A5955C-685F-46B2-B0AF-34AA05BF8B95}" type="datetimeFigureOut">
              <a:rPr lang="en-US" smtClean="0"/>
              <a:t>3/4/2024</a:t>
            </a:fld>
            <a:endParaRPr lang="en-US"/>
          </a:p>
        </p:txBody>
      </p:sp>
      <p:sp>
        <p:nvSpPr>
          <p:cNvPr id="5" name="Footer Placeholder 4">
            <a:extLst>
              <a:ext uri="{FF2B5EF4-FFF2-40B4-BE49-F238E27FC236}">
                <a16:creationId xmlns:a16="http://schemas.microsoft.com/office/drawing/2014/main" id="{D926BEE7-2176-B38E-D76B-B7F29F6EF5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71DA72-4ACB-FA20-EAAC-4B61957CA7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FEC8DD-7C6A-4B61-90D8-1C8FBBC76AF6}" type="slidenum">
              <a:rPr lang="en-US" smtClean="0"/>
              <a:t>‹#›</a:t>
            </a:fld>
            <a:endParaRPr lang="en-US"/>
          </a:p>
        </p:txBody>
      </p:sp>
    </p:spTree>
    <p:extLst>
      <p:ext uri="{BB962C8B-B14F-4D97-AF65-F5344CB8AC3E}">
        <p14:creationId xmlns:p14="http://schemas.microsoft.com/office/powerpoint/2010/main" val="172842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13" Type="http://schemas.openxmlformats.org/officeDocument/2006/relationships/image" Target="../media/image2.png"/><Relationship Id="rId3" Type="http://schemas.openxmlformats.org/officeDocument/2006/relationships/image" Target="../media/image6.svg"/><Relationship Id="rId7" Type="http://schemas.openxmlformats.org/officeDocument/2006/relationships/diagramColors" Target="../diagrams/colors4.xml"/><Relationship Id="rId12" Type="http://schemas.openxmlformats.org/officeDocument/2006/relationships/image" Target="../media/image2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image" Target="../media/image19.png"/><Relationship Id="rId5" Type="http://schemas.openxmlformats.org/officeDocument/2006/relationships/diagramLayout" Target="../diagrams/layout4.xml"/><Relationship Id="rId10" Type="http://schemas.openxmlformats.org/officeDocument/2006/relationships/image" Target="../media/image18.svg"/><Relationship Id="rId4" Type="http://schemas.openxmlformats.org/officeDocument/2006/relationships/diagramData" Target="../diagrams/data4.xml"/><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2.svg"/><Relationship Id="rId7" Type="http://schemas.openxmlformats.org/officeDocument/2006/relationships/image" Target="../media/image25.png"/><Relationship Id="rId12" Type="http://schemas.openxmlformats.org/officeDocument/2006/relationships/image" Target="../media/image6.sv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image" Target="../media/image5.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pn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13" Type="http://schemas.openxmlformats.org/officeDocument/2006/relationships/image" Target="../media/image33.png"/><Relationship Id="rId3" Type="http://schemas.openxmlformats.org/officeDocument/2006/relationships/image" Target="../media/image2.png"/><Relationship Id="rId7" Type="http://schemas.openxmlformats.org/officeDocument/2006/relationships/diagramColors" Target="../diagrams/colors5.xml"/><Relationship Id="rId12" Type="http://schemas.openxmlformats.org/officeDocument/2006/relationships/image" Target="../media/image32.svg"/><Relationship Id="rId2" Type="http://schemas.openxmlformats.org/officeDocument/2006/relationships/slideLayout" Target="../slideLayouts/slideLayout7.xml"/><Relationship Id="rId16" Type="http://schemas.openxmlformats.org/officeDocument/2006/relationships/image" Target="../media/image36.svg"/><Relationship Id="rId1" Type="http://schemas.openxmlformats.org/officeDocument/2006/relationships/tags" Target="../tags/tag1.xml"/><Relationship Id="rId6" Type="http://schemas.openxmlformats.org/officeDocument/2006/relationships/diagramQuickStyle" Target="../diagrams/quickStyle5.xml"/><Relationship Id="rId11" Type="http://schemas.openxmlformats.org/officeDocument/2006/relationships/image" Target="../media/image31.png"/><Relationship Id="rId5" Type="http://schemas.openxmlformats.org/officeDocument/2006/relationships/diagramLayout" Target="../diagrams/layout5.xml"/><Relationship Id="rId15" Type="http://schemas.openxmlformats.org/officeDocument/2006/relationships/image" Target="../media/image35.png"/><Relationship Id="rId10" Type="http://schemas.openxmlformats.org/officeDocument/2006/relationships/image" Target="../media/image30.svg"/><Relationship Id="rId4" Type="http://schemas.openxmlformats.org/officeDocument/2006/relationships/diagramData" Target="../diagrams/data5.xml"/><Relationship Id="rId9" Type="http://schemas.openxmlformats.org/officeDocument/2006/relationships/image" Target="../media/image29.png"/><Relationship Id="rId14" Type="http://schemas.openxmlformats.org/officeDocument/2006/relationships/image" Target="../media/image34.sv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33.png"/><Relationship Id="rId17" Type="http://schemas.openxmlformats.org/officeDocument/2006/relationships/image" Target="../media/image38.svg"/><Relationship Id="rId2" Type="http://schemas.openxmlformats.org/officeDocument/2006/relationships/image" Target="../media/image2.png"/><Relationship Id="rId16"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image" Target="../media/image32.svg"/><Relationship Id="rId5" Type="http://schemas.openxmlformats.org/officeDocument/2006/relationships/diagramQuickStyle" Target="../diagrams/quickStyle6.xml"/><Relationship Id="rId15" Type="http://schemas.openxmlformats.org/officeDocument/2006/relationships/image" Target="../media/image36.svg"/><Relationship Id="rId10" Type="http://schemas.openxmlformats.org/officeDocument/2006/relationships/image" Target="../media/image31.png"/><Relationship Id="rId4" Type="http://schemas.openxmlformats.org/officeDocument/2006/relationships/diagramLayout" Target="../diagrams/layout6.xml"/><Relationship Id="rId9" Type="http://schemas.openxmlformats.org/officeDocument/2006/relationships/image" Target="../media/image30.svg"/><Relationship Id="rId1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0.svg"/></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2.sv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27.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13.png"/><Relationship Id="rId7"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46.svg"/><Relationship Id="rId4" Type="http://schemas.openxmlformats.org/officeDocument/2006/relationships/image" Target="../media/image14.svg"/><Relationship Id="rId9" Type="http://schemas.openxmlformats.org/officeDocument/2006/relationships/image" Target="../media/image45.png"/></Relationships>
</file>

<file path=ppt/slides/_rels/slide2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8.svg"/><Relationship Id="rId7" Type="http://schemas.openxmlformats.org/officeDocument/2006/relationships/image" Target="../media/image4.sv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0.svg"/><Relationship Id="rId10" Type="http://schemas.openxmlformats.org/officeDocument/2006/relationships/image" Target="../media/image14.svg"/><Relationship Id="rId4" Type="http://schemas.openxmlformats.org/officeDocument/2006/relationships/image" Target="../media/image49.png"/><Relationship Id="rId9"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hyperlink" Target="https://www.cma.gov.kw/pdfviewer/?file=/documents/55799/1453766/CMA+19+AR+2023+R181.pdf/165b6805-a9f2-d996-02ee-4802ba41527f?t=1706169084228#page=1&amp;zoom=page-fit,-22,849" TargetMode="Externa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2.svg"/></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53.png"/><Relationship Id="rId7" Type="http://schemas.openxmlformats.org/officeDocument/2006/relationships/diagramQuickStyle" Target="../diagrams/quickStyle7.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54.svg"/><Relationship Id="rId9" Type="http://schemas.microsoft.com/office/2007/relationships/diagramDrawing" Target="../diagrams/drawing7.xml"/></Relationships>
</file>

<file path=ppt/slides/_rels/slide3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svg"/><Relationship Id="rId7" Type="http://schemas.openxmlformats.org/officeDocument/2006/relationships/image" Target="../media/image58.sv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svg"/><Relationship Id="rId10" Type="http://schemas.openxmlformats.org/officeDocument/2006/relationships/image" Target="../media/image2.png"/><Relationship Id="rId4" Type="http://schemas.openxmlformats.org/officeDocument/2006/relationships/image" Target="../media/image55.png"/><Relationship Id="rId9" Type="http://schemas.openxmlformats.org/officeDocument/2006/relationships/image" Target="../media/image60.svg"/></Relationships>
</file>

<file path=ppt/slides/_rels/slide34.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4.svg"/><Relationship Id="rId7" Type="http://schemas.openxmlformats.org/officeDocument/2006/relationships/image" Target="../media/image63.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62.svg"/><Relationship Id="rId5" Type="http://schemas.openxmlformats.org/officeDocument/2006/relationships/image" Target="../media/image61.png"/><Relationship Id="rId10" Type="http://schemas.openxmlformats.org/officeDocument/2006/relationships/image" Target="../media/image66.svg"/><Relationship Id="rId4" Type="http://schemas.openxmlformats.org/officeDocument/2006/relationships/image" Target="../media/image2.png"/><Relationship Id="rId9" Type="http://schemas.openxmlformats.org/officeDocument/2006/relationships/image" Target="../media/image65.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9.svg"/></Relationships>
</file>

<file path=ppt/slides/_rels/slide3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2.svg"/><Relationship Id="rId4" Type="http://schemas.openxmlformats.org/officeDocument/2006/relationships/image" Target="../media/image71.pn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image" Target="../media/image2.png"/><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5.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5FC0C4C-C9A0-012A-7B49-3F1A8347D202}"/>
              </a:ext>
            </a:extLst>
          </p:cNvPr>
          <p:cNvSpPr>
            <a:spLocks noGrp="1"/>
          </p:cNvSpPr>
          <p:nvPr>
            <p:ph type="subTitle" idx="1"/>
          </p:nvPr>
        </p:nvSpPr>
        <p:spPr/>
        <p:txBody>
          <a:bodyPr>
            <a:normAutofit/>
          </a:bodyPr>
          <a:lstStyle/>
          <a:p>
            <a:r>
              <a:rPr lang="ar-KW" sz="28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خدمات التقنيات المالية التي تنظمها هيئة أسواق المال</a:t>
            </a:r>
            <a:endParaRPr lang="en-US" sz="28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pic>
        <p:nvPicPr>
          <p:cNvPr id="4" name="Picture 3">
            <a:extLst>
              <a:ext uri="{FF2B5EF4-FFF2-40B4-BE49-F238E27FC236}">
                <a16:creationId xmlns:a16="http://schemas.microsoft.com/office/drawing/2014/main" id="{9A0187BC-3A6B-F5DA-8C0B-319E149B9E93}"/>
              </a:ext>
            </a:extLst>
          </p:cNvPr>
          <p:cNvPicPr>
            <a:picLocks/>
          </p:cNvPicPr>
          <p:nvPr/>
        </p:nvPicPr>
        <p:blipFill rotWithShape="1">
          <a:blip r:embed="rId2" cstate="print">
            <a:extLst>
              <a:ext uri="{28A0092B-C50C-407E-A947-70E740481C1C}">
                <a14:useLocalDpi xmlns:a14="http://schemas.microsoft.com/office/drawing/2010/main" val="0"/>
              </a:ext>
            </a:extLst>
          </a:blip>
          <a:srcRect r="7166"/>
          <a:stretch/>
        </p:blipFill>
        <p:spPr bwMode="auto">
          <a:xfrm>
            <a:off x="3285686" y="399280"/>
            <a:ext cx="5698921" cy="2314688"/>
          </a:xfrm>
          <a:prstGeom prst="rect">
            <a:avLst/>
          </a:prstGeom>
          <a:ln>
            <a:noFill/>
          </a:ln>
          <a:extLst>
            <a:ext uri="{53640926-AAD7-44D8-BBD7-CCE9431645EC}">
              <a14:shadowObscured xmlns:a14="http://schemas.microsoft.com/office/drawing/2010/main"/>
            </a:ext>
          </a:extLst>
        </p:spPr>
      </p:pic>
      <p:cxnSp>
        <p:nvCxnSpPr>
          <p:cNvPr id="5" name="Straight Connector 4">
            <a:extLst>
              <a:ext uri="{FF2B5EF4-FFF2-40B4-BE49-F238E27FC236}">
                <a16:creationId xmlns:a16="http://schemas.microsoft.com/office/drawing/2014/main" id="{9E5703D3-145A-AB5B-737F-7919F2AF4A79}"/>
              </a:ext>
            </a:extLst>
          </p:cNvPr>
          <p:cNvCxnSpPr>
            <a:cxnSpLocks/>
          </p:cNvCxnSpPr>
          <p:nvPr/>
        </p:nvCxnSpPr>
        <p:spPr>
          <a:xfrm>
            <a:off x="1523999" y="4756558"/>
            <a:ext cx="9222297" cy="0"/>
          </a:xfrm>
          <a:prstGeom prst="line">
            <a:avLst/>
          </a:prstGeom>
          <a:ln>
            <a:solidFill>
              <a:schemeClr val="accent4">
                <a:lumMod val="75000"/>
              </a:schemeClr>
            </a:solidFill>
          </a:ln>
        </p:spPr>
        <p:style>
          <a:lnRef idx="3">
            <a:schemeClr val="accent1"/>
          </a:lnRef>
          <a:fillRef idx="0">
            <a:schemeClr val="accent1"/>
          </a:fillRef>
          <a:effectRef idx="2">
            <a:schemeClr val="accent1"/>
          </a:effectRef>
          <a:fontRef idx="minor">
            <a:schemeClr val="tx1"/>
          </a:fontRef>
        </p:style>
      </p:cxnSp>
      <p:sp>
        <p:nvSpPr>
          <p:cNvPr id="6" name="Subtitle 2">
            <a:extLst>
              <a:ext uri="{FF2B5EF4-FFF2-40B4-BE49-F238E27FC236}">
                <a16:creationId xmlns:a16="http://schemas.microsoft.com/office/drawing/2014/main" id="{D6D14284-2B00-ABB0-E48E-5524141C2FE0}"/>
              </a:ext>
            </a:extLst>
          </p:cNvPr>
          <p:cNvSpPr txBox="1">
            <a:spLocks/>
          </p:cNvSpPr>
          <p:nvPr/>
        </p:nvSpPr>
        <p:spPr>
          <a:xfrm>
            <a:off x="1523999" y="501242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ar-KW" sz="18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وحدة التقنيات المالية – قطاع الإشراف</a:t>
            </a:r>
          </a:p>
          <a:p>
            <a:r>
              <a:rPr lang="ar-KW" sz="18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مارس - 2024</a:t>
            </a:r>
            <a:endParaRPr lang="en-US" sz="18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Tree>
    <p:extLst>
      <p:ext uri="{BB962C8B-B14F-4D97-AF65-F5344CB8AC3E}">
        <p14:creationId xmlns:p14="http://schemas.microsoft.com/office/powerpoint/2010/main" val="3644524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B31FF3-A256-0E7D-CE9C-9404CBDB953D}"/>
              </a:ext>
            </a:extLst>
          </p:cNvPr>
          <p:cNvPicPr>
            <a:picLocks/>
          </p:cNvPicPr>
          <p:nvPr/>
        </p:nvPicPr>
        <p:blipFill rotWithShape="1">
          <a:blip r:embed="rId2" cstate="print">
            <a:extLst>
              <a:ext uri="{28A0092B-C50C-407E-A947-70E740481C1C}">
                <a14:useLocalDpi xmlns:a14="http://schemas.microsoft.com/office/drawing/2010/main" val="0"/>
              </a:ext>
            </a:extLst>
          </a:blip>
          <a:srcRect r="7166"/>
          <a:stretch/>
        </p:blipFill>
        <p:spPr bwMode="auto">
          <a:xfrm>
            <a:off x="10069674" y="174133"/>
            <a:ext cx="1865152" cy="787892"/>
          </a:xfrm>
          <a:prstGeom prst="rect">
            <a:avLst/>
          </a:prstGeom>
          <a:ln>
            <a:noFill/>
          </a:ln>
          <a:extLst>
            <a:ext uri="{53640926-AAD7-44D8-BBD7-CCE9431645EC}">
              <a14:shadowObscured xmlns:a14="http://schemas.microsoft.com/office/drawing/2010/main"/>
            </a:ext>
          </a:extLst>
        </p:spPr>
      </p:pic>
      <p:graphicFrame>
        <p:nvGraphicFramePr>
          <p:cNvPr id="3" name="Table 7">
            <a:extLst>
              <a:ext uri="{FF2B5EF4-FFF2-40B4-BE49-F238E27FC236}">
                <a16:creationId xmlns:a16="http://schemas.microsoft.com/office/drawing/2014/main" id="{BFDCA378-1281-F67B-CFC7-55CDCB27C7A8}"/>
              </a:ext>
            </a:extLst>
          </p:cNvPr>
          <p:cNvGraphicFramePr>
            <a:graphicFrameLocks noGrp="1"/>
          </p:cNvGraphicFramePr>
          <p:nvPr>
            <p:extLst>
              <p:ext uri="{D42A27DB-BD31-4B8C-83A1-F6EECF244321}">
                <p14:modId xmlns:p14="http://schemas.microsoft.com/office/powerpoint/2010/main" val="706750926"/>
              </p:ext>
            </p:extLst>
          </p:nvPr>
        </p:nvGraphicFramePr>
        <p:xfrm>
          <a:off x="436339" y="2647675"/>
          <a:ext cx="11038514" cy="3494339"/>
        </p:xfrm>
        <a:graphic>
          <a:graphicData uri="http://schemas.openxmlformats.org/drawingml/2006/table">
            <a:tbl>
              <a:tblPr firstRow="1" bandRow="1">
                <a:tableStyleId>{5C22544A-7EE6-4342-B048-85BDC9FD1C3A}</a:tableStyleId>
              </a:tblPr>
              <a:tblGrid>
                <a:gridCol w="8938382">
                  <a:extLst>
                    <a:ext uri="{9D8B030D-6E8A-4147-A177-3AD203B41FA5}">
                      <a16:colId xmlns:a16="http://schemas.microsoft.com/office/drawing/2014/main" val="4021476759"/>
                    </a:ext>
                  </a:extLst>
                </a:gridCol>
                <a:gridCol w="2100132">
                  <a:extLst>
                    <a:ext uri="{9D8B030D-6E8A-4147-A177-3AD203B41FA5}">
                      <a16:colId xmlns:a16="http://schemas.microsoft.com/office/drawing/2014/main" val="1467008469"/>
                    </a:ext>
                  </a:extLst>
                </a:gridCol>
              </a:tblGrid>
              <a:tr h="343948">
                <a:tc>
                  <a:txBody>
                    <a:bodyPr/>
                    <a:lstStyle/>
                    <a:p>
                      <a:pPr algn="ctr" rtl="1"/>
                      <a:r>
                        <a:rPr lang="ar-KW" sz="1100" b="0" dirty="0">
                          <a:latin typeface="GE SS Two Bold" panose="020A0503020102020204" pitchFamily="18" charset="-78"/>
                          <a:ea typeface="GE SS Two Bold" panose="020A0503020102020204" pitchFamily="18" charset="-78"/>
                          <a:cs typeface="GE SS Two Bold" panose="020A0503020102020204" pitchFamily="18" charset="-78"/>
                        </a:rPr>
                        <a:t>التفصيل</a:t>
                      </a:r>
                      <a:endParaRPr lang="en-US" sz="1100" b="0" dirty="0">
                        <a:latin typeface="GE SS Two Bold" panose="020A0503020102020204" pitchFamily="18" charset="-78"/>
                        <a:ea typeface="GE SS Two Bold" panose="020A0503020102020204" pitchFamily="18" charset="-78"/>
                        <a:cs typeface="GE SS Two Bold" panose="020A0503020102020204" pitchFamily="18" charset="-78"/>
                      </a:endParaRPr>
                    </a:p>
                  </a:txBody>
                  <a:tcP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rtl="1"/>
                      <a:r>
                        <a:rPr lang="ar-KW" sz="1100" b="0" dirty="0">
                          <a:latin typeface="GE SS Two Bold" panose="020A0503020102020204" pitchFamily="18" charset="-78"/>
                          <a:ea typeface="GE SS Two Bold" panose="020A0503020102020204" pitchFamily="18" charset="-78"/>
                          <a:cs typeface="GE SS Two Bold" panose="020A0503020102020204" pitchFamily="18" charset="-78"/>
                        </a:rPr>
                        <a:t>المصطلح</a:t>
                      </a:r>
                      <a:endParaRPr lang="en-US" sz="1100" b="0" dirty="0">
                        <a:latin typeface="GE SS Two Bold" panose="020A0503020102020204" pitchFamily="18" charset="-78"/>
                        <a:ea typeface="GE SS Two Bold" panose="020A0503020102020204" pitchFamily="18" charset="-78"/>
                        <a:cs typeface="GE SS Two Bold" panose="020A0503020102020204" pitchFamily="18" charset="-78"/>
                      </a:endParaRPr>
                    </a:p>
                  </a:txBody>
                  <a:tcP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3775950365"/>
                  </a:ext>
                </a:extLst>
              </a:tr>
              <a:tr h="654342">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KW" sz="1200" b="0" dirty="0">
                          <a:solidFill>
                            <a:schemeClr val="accent4">
                              <a:lumMod val="50000"/>
                            </a:schemeClr>
                          </a:solidFill>
                          <a:latin typeface="GE SS Two Bold" panose="020A0503020102020204" pitchFamily="18" charset="-78"/>
                          <a:ea typeface="GE SS Two Bold" panose="020A0503020102020204" pitchFamily="18" charset="-78"/>
                          <a:cs typeface="GE SS Two Bold" panose="020A0503020102020204" pitchFamily="18" charset="-78"/>
                        </a:rPr>
                        <a:t>هي كيان قانوني مسجل لدى الهيئة لتقديم نظام تشغيل رقمي يتيح للمصدرين وأفراد من عامة الجمهور بالتفاعل فيما بينهم من خلال طرح وبيع الأوراق المالية الخاصة بطروحات التمويل الجماعي.</a:t>
                      </a:r>
                    </a:p>
                  </a:txBody>
                  <a:tcPr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1"/>
                      <a:r>
                        <a:rPr lang="ar-KW" sz="1200" b="0" dirty="0">
                          <a:solidFill>
                            <a:schemeClr val="tx2">
                              <a:lumMod val="50000"/>
                            </a:schemeClr>
                          </a:solidFill>
                          <a:latin typeface="GE SS Two Bold" panose="020A0503020102020204" pitchFamily="18" charset="-78"/>
                          <a:ea typeface="GE SS Two Bold" panose="020A0503020102020204" pitchFamily="18" charset="-78"/>
                          <a:cs typeface="GE SS Two Bold" panose="020A0503020102020204" pitchFamily="18" charset="-78"/>
                        </a:rPr>
                        <a:t>منصة التمويل الجماعي المسجلة</a:t>
                      </a:r>
                      <a:endParaRPr lang="en-US" sz="1200" b="0" dirty="0">
                        <a:solidFill>
                          <a:schemeClr val="tx2">
                            <a:lumMod val="50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82917417"/>
                  </a:ext>
                </a:extLst>
              </a:tr>
              <a:tr h="669732">
                <a:tc>
                  <a:txBody>
                    <a:bodyPr/>
                    <a:lstStyle/>
                    <a:p>
                      <a:pPr algn="r" rtl="1"/>
                      <a:r>
                        <a:rPr lang="ar-KW" sz="1200" b="0" dirty="0">
                          <a:solidFill>
                            <a:schemeClr val="accent4">
                              <a:lumMod val="50000"/>
                            </a:schemeClr>
                          </a:solidFill>
                          <a:latin typeface="GE SS Two Bold" panose="020A0503020102020204" pitchFamily="18" charset="-78"/>
                          <a:ea typeface="GE SS Two Bold" panose="020A0503020102020204" pitchFamily="18" charset="-78"/>
                          <a:cs typeface="GE SS Two Bold" panose="020A0503020102020204" pitchFamily="18" charset="-78"/>
                        </a:rPr>
                        <a:t>هو شخصية اعتبارية الذي يطرح الأوراق المالية الخاصة بمشروعه أو عمله التجاري لتمويله من خلال إدراج العرض في منصة التمويل الجماعي حتى يتمكن الجمهور من الاستثمار فيه.</a:t>
                      </a:r>
                    </a:p>
                  </a:txBody>
                  <a:tcPr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1"/>
                      <a:r>
                        <a:rPr lang="ar-KW" sz="1200" b="0" dirty="0">
                          <a:solidFill>
                            <a:schemeClr val="tx2">
                              <a:lumMod val="50000"/>
                            </a:schemeClr>
                          </a:solidFill>
                          <a:latin typeface="GE SS Two Bold" panose="020A0503020102020204" pitchFamily="18" charset="-78"/>
                          <a:ea typeface="GE SS Two Bold" panose="020A0503020102020204" pitchFamily="18" charset="-78"/>
                          <a:cs typeface="GE SS Two Bold" panose="020A0503020102020204" pitchFamily="18" charset="-78"/>
                        </a:rPr>
                        <a:t>مصدر العرض</a:t>
                      </a:r>
                      <a:endParaRPr lang="en-US" sz="1200" b="0" dirty="0">
                        <a:solidFill>
                          <a:schemeClr val="tx2">
                            <a:lumMod val="50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5246604"/>
                  </a:ext>
                </a:extLst>
              </a:tr>
              <a:tr h="749751">
                <a:tc>
                  <a:txBody>
                    <a:bodyPr/>
                    <a:lstStyle/>
                    <a:p>
                      <a:pPr algn="r" rtl="1"/>
                      <a:r>
                        <a:rPr lang="ar-KW" sz="1200" b="0" dirty="0">
                          <a:solidFill>
                            <a:schemeClr val="accent4">
                              <a:lumMod val="50000"/>
                            </a:schemeClr>
                          </a:solidFill>
                          <a:latin typeface="GE SS Two Bold" panose="020A0503020102020204" pitchFamily="18" charset="-78"/>
                          <a:ea typeface="GE SS Two Bold" panose="020A0503020102020204" pitchFamily="18" charset="-78"/>
                          <a:cs typeface="GE SS Two Bold" panose="020A0503020102020204" pitchFamily="18" charset="-78"/>
                        </a:rPr>
                        <a:t>هو المسؤول عن بعض الأنشطة التشغيلية الخاصة بمنصة التمويل الجماعي المسجلة، حيث يتولى مسؤولية إدارة عملية طرح وتنظيم الاكتتاب بالأوراق المالية الخاصة بالطروحات المعروضة على منصة التمويل الجماعي المسجلة.</a:t>
                      </a:r>
                    </a:p>
                  </a:txBody>
                  <a:tcPr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1"/>
                      <a:r>
                        <a:rPr lang="ar-KW" sz="1200" b="0" dirty="0">
                          <a:solidFill>
                            <a:schemeClr val="tx2">
                              <a:lumMod val="50000"/>
                            </a:schemeClr>
                          </a:solidFill>
                          <a:latin typeface="GE SS Two Bold" panose="020A0503020102020204" pitchFamily="18" charset="-78"/>
                          <a:ea typeface="GE SS Two Bold" panose="020A0503020102020204" pitchFamily="18" charset="-78"/>
                          <a:cs typeface="GE SS Two Bold" panose="020A0503020102020204" pitchFamily="18" charset="-78"/>
                        </a:rPr>
                        <a:t>وكيل الاكتتاب</a:t>
                      </a:r>
                      <a:endParaRPr lang="en-US" sz="1200" b="0" dirty="0">
                        <a:solidFill>
                          <a:schemeClr val="tx2">
                            <a:lumMod val="50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6529037"/>
                  </a:ext>
                </a:extLst>
              </a:tr>
              <a:tr h="538283">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KW" sz="1200" b="0" dirty="0">
                          <a:solidFill>
                            <a:schemeClr val="accent4">
                              <a:lumMod val="50000"/>
                            </a:schemeClr>
                          </a:solidFill>
                          <a:latin typeface="GE SS Two Bold" panose="020A0503020102020204" pitchFamily="18" charset="-78"/>
                          <a:ea typeface="GE SS Two Bold" panose="020A0503020102020204" pitchFamily="18" charset="-78"/>
                          <a:cs typeface="GE SS Two Bold" panose="020A0503020102020204" pitchFamily="18" charset="-78"/>
                        </a:rPr>
                        <a:t>هم الأفراد الذين سيقومون باستثمار أموالهم من خلال الاكتتاب في طروحات التمويل الجماعي بهدف تمويل المشاريع التي يتم طرحها على المنصة مقابل حصة من رأس مال شركة مصدر العرض.</a:t>
                      </a:r>
                    </a:p>
                  </a:txBody>
                  <a:tcPr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1"/>
                      <a:r>
                        <a:rPr lang="ar-KW" sz="1200" b="0" dirty="0">
                          <a:solidFill>
                            <a:schemeClr val="tx2">
                              <a:lumMod val="50000"/>
                            </a:schemeClr>
                          </a:solidFill>
                          <a:latin typeface="GE SS Two Bold" panose="020A0503020102020204" pitchFamily="18" charset="-78"/>
                          <a:ea typeface="GE SS Two Bold" panose="020A0503020102020204" pitchFamily="18" charset="-78"/>
                          <a:cs typeface="GE SS Two Bold" panose="020A0503020102020204" pitchFamily="18" charset="-78"/>
                        </a:rPr>
                        <a:t>المستثمرون</a:t>
                      </a:r>
                      <a:endParaRPr lang="en-US" sz="1200" b="0" dirty="0">
                        <a:solidFill>
                          <a:schemeClr val="tx2">
                            <a:lumMod val="50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66225753"/>
                  </a:ext>
                </a:extLst>
              </a:tr>
              <a:tr h="538283">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KW" sz="1200" b="0" dirty="0">
                          <a:solidFill>
                            <a:schemeClr val="accent4">
                              <a:lumMod val="50000"/>
                            </a:schemeClr>
                          </a:solidFill>
                          <a:latin typeface="GE SS Two Bold" panose="020A0503020102020204" pitchFamily="18" charset="-78"/>
                          <a:ea typeface="GE SS Two Bold" panose="020A0503020102020204" pitchFamily="18" charset="-78"/>
                          <a:cs typeface="GE SS Two Bold" panose="020A0503020102020204" pitchFamily="18" charset="-78"/>
                        </a:rPr>
                        <a:t>هي الشركة التي تم تأسيسها لأغراض التمويل لجماعي - تأخذ شكل شركة مساهمة مقفلة - من جانب وكيل الاكتتاب المرخص له وذلك لعرض التمويل الجماعي القائم على الأوراق المالية محل الطرح، والتي يتم الاكتتاب بها من جانب المستثمرون.</a:t>
                      </a:r>
                    </a:p>
                  </a:txBody>
                  <a:tcPr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1"/>
                      <a:r>
                        <a:rPr lang="ar-KW" sz="1200" b="0" dirty="0">
                          <a:solidFill>
                            <a:schemeClr val="tx2">
                              <a:lumMod val="50000"/>
                            </a:schemeClr>
                          </a:solidFill>
                          <a:latin typeface="GE SS Two Bold" panose="020A0503020102020204" pitchFamily="18" charset="-78"/>
                          <a:ea typeface="GE SS Two Bold" panose="020A0503020102020204" pitchFamily="18" charset="-78"/>
                          <a:cs typeface="GE SS Two Bold" panose="020A0503020102020204" pitchFamily="18" charset="-78"/>
                        </a:rPr>
                        <a:t>الشركة ذات الغرض الخاص</a:t>
                      </a:r>
                      <a:endParaRPr lang="en-US" sz="1200" b="0" dirty="0">
                        <a:solidFill>
                          <a:schemeClr val="tx2">
                            <a:lumMod val="50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12859023"/>
                  </a:ext>
                </a:extLst>
              </a:tr>
            </a:tbl>
          </a:graphicData>
        </a:graphic>
      </p:graphicFrame>
      <p:sp>
        <p:nvSpPr>
          <p:cNvPr id="4" name="Title 1">
            <a:extLst>
              <a:ext uri="{FF2B5EF4-FFF2-40B4-BE49-F238E27FC236}">
                <a16:creationId xmlns:a16="http://schemas.microsoft.com/office/drawing/2014/main" id="{3149A7BC-E107-FDDB-374B-E897CDDDF05E}"/>
              </a:ext>
            </a:extLst>
          </p:cNvPr>
          <p:cNvSpPr txBox="1">
            <a:spLocks/>
          </p:cNvSpPr>
          <p:nvPr/>
        </p:nvSpPr>
        <p:spPr>
          <a:xfrm>
            <a:off x="1216182" y="922180"/>
            <a:ext cx="9067800" cy="1325563"/>
          </a:xfrm>
          <a:prstGeom prst="rect">
            <a:avLst/>
          </a:prstGeom>
          <a:ln w="381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KW" sz="28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rPr>
              <a:t>مصطلحات التمويل الجماعي القائم على الأوراق المالية</a:t>
            </a:r>
            <a:endParaRPr lang="en-US" sz="28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endParaRPr>
          </a:p>
        </p:txBody>
      </p:sp>
      <p:cxnSp>
        <p:nvCxnSpPr>
          <p:cNvPr id="5" name="Straight Connector 4">
            <a:extLst>
              <a:ext uri="{FF2B5EF4-FFF2-40B4-BE49-F238E27FC236}">
                <a16:creationId xmlns:a16="http://schemas.microsoft.com/office/drawing/2014/main" id="{2936A9CD-D4C9-35C5-3834-BEEB3519C317}"/>
              </a:ext>
            </a:extLst>
          </p:cNvPr>
          <p:cNvCxnSpPr>
            <a:cxnSpLocks/>
          </p:cNvCxnSpPr>
          <p:nvPr/>
        </p:nvCxnSpPr>
        <p:spPr>
          <a:xfrm>
            <a:off x="2057826" y="1966705"/>
            <a:ext cx="9222297" cy="0"/>
          </a:xfrm>
          <a:prstGeom prst="line">
            <a:avLst/>
          </a:prstGeom>
          <a:ln>
            <a:solidFill>
              <a:schemeClr val="accent4">
                <a:lumMod val="75000"/>
              </a:schemeClr>
            </a:solidFill>
          </a:ln>
        </p:spPr>
        <p:style>
          <a:lnRef idx="3">
            <a:schemeClr val="accent1"/>
          </a:lnRef>
          <a:fillRef idx="0">
            <a:schemeClr val="accent1"/>
          </a:fillRef>
          <a:effectRef idx="2">
            <a:schemeClr val="accent1"/>
          </a:effectRef>
          <a:fontRef idx="minor">
            <a:schemeClr val="tx1"/>
          </a:fontRef>
        </p:style>
      </p:cxnSp>
      <p:grpSp>
        <p:nvGrpSpPr>
          <p:cNvPr id="6" name="Group 5">
            <a:extLst>
              <a:ext uri="{FF2B5EF4-FFF2-40B4-BE49-F238E27FC236}">
                <a16:creationId xmlns:a16="http://schemas.microsoft.com/office/drawing/2014/main" id="{283ADCE3-37CA-3A07-BCD9-05C93A079124}"/>
              </a:ext>
            </a:extLst>
          </p:cNvPr>
          <p:cNvGrpSpPr/>
          <p:nvPr/>
        </p:nvGrpSpPr>
        <p:grpSpPr>
          <a:xfrm>
            <a:off x="10283982" y="1447217"/>
            <a:ext cx="1190871" cy="1062713"/>
            <a:chOff x="4585591" y="3142757"/>
            <a:chExt cx="941066" cy="758070"/>
          </a:xfrm>
          <a:solidFill>
            <a:schemeClr val="bg1"/>
          </a:solidFill>
        </p:grpSpPr>
        <p:sp>
          <p:nvSpPr>
            <p:cNvPr id="7" name="Flowchart: Document 6">
              <a:extLst>
                <a:ext uri="{FF2B5EF4-FFF2-40B4-BE49-F238E27FC236}">
                  <a16:creationId xmlns:a16="http://schemas.microsoft.com/office/drawing/2014/main" id="{DEDF8462-766B-225C-5029-43F0B990DE38}"/>
                </a:ext>
              </a:extLst>
            </p:cNvPr>
            <p:cNvSpPr/>
            <p:nvPr/>
          </p:nvSpPr>
          <p:spPr>
            <a:xfrm>
              <a:off x="4585591" y="3142757"/>
              <a:ext cx="941066" cy="758070"/>
            </a:xfrm>
            <a:prstGeom prst="flowChartDocument">
              <a:avLst/>
            </a:prstGeom>
            <a:grp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8" name="Graphic 7" descr="Users with solid fill">
              <a:extLst>
                <a:ext uri="{FF2B5EF4-FFF2-40B4-BE49-F238E27FC236}">
                  <a16:creationId xmlns:a16="http://schemas.microsoft.com/office/drawing/2014/main" id="{5B5C43E0-B2F9-C63E-7DFE-1F60A87B68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63347" y="3241015"/>
              <a:ext cx="541376" cy="541376"/>
            </a:xfrm>
            <a:prstGeom prst="rect">
              <a:avLst/>
            </a:prstGeom>
          </p:spPr>
        </p:pic>
      </p:grpSp>
    </p:spTree>
    <p:extLst>
      <p:ext uri="{BB962C8B-B14F-4D97-AF65-F5344CB8AC3E}">
        <p14:creationId xmlns:p14="http://schemas.microsoft.com/office/powerpoint/2010/main" val="1467108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7AF6074-1354-7BF6-0085-7DA12F0A709E}"/>
              </a:ext>
            </a:extLst>
          </p:cNvPr>
          <p:cNvSpPr txBox="1">
            <a:spLocks/>
          </p:cNvSpPr>
          <p:nvPr/>
        </p:nvSpPr>
        <p:spPr>
          <a:xfrm>
            <a:off x="-246466" y="673639"/>
            <a:ext cx="10921545" cy="1325563"/>
          </a:xfrm>
          <a:prstGeom prst="rect">
            <a:avLst/>
          </a:prstGeom>
          <a:ln w="381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KW" sz="24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rPr>
              <a:t> الأطراف ذوي العلاقة بعملية التمويل الجماعي القائم على الأوراق المالية</a:t>
            </a:r>
            <a:endParaRPr lang="en-US" sz="24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endParaRPr>
          </a:p>
        </p:txBody>
      </p:sp>
      <p:cxnSp>
        <p:nvCxnSpPr>
          <p:cNvPr id="6" name="Straight Connector 5">
            <a:extLst>
              <a:ext uri="{FF2B5EF4-FFF2-40B4-BE49-F238E27FC236}">
                <a16:creationId xmlns:a16="http://schemas.microsoft.com/office/drawing/2014/main" id="{8E7FA437-AE7C-9F6E-0B92-7572EC15AC24}"/>
              </a:ext>
            </a:extLst>
          </p:cNvPr>
          <p:cNvCxnSpPr>
            <a:cxnSpLocks/>
          </p:cNvCxnSpPr>
          <p:nvPr/>
        </p:nvCxnSpPr>
        <p:spPr>
          <a:xfrm>
            <a:off x="1940380" y="1652275"/>
            <a:ext cx="9222297" cy="0"/>
          </a:xfrm>
          <a:prstGeom prst="line">
            <a:avLst/>
          </a:prstGeom>
          <a:ln>
            <a:solidFill>
              <a:schemeClr val="accent4">
                <a:lumMod val="75000"/>
              </a:schemeClr>
            </a:solidFill>
          </a:ln>
        </p:spPr>
        <p:style>
          <a:lnRef idx="3">
            <a:schemeClr val="accent1"/>
          </a:lnRef>
          <a:fillRef idx="0">
            <a:schemeClr val="accent1"/>
          </a:fillRef>
          <a:effectRef idx="2">
            <a:schemeClr val="accent1"/>
          </a:effectRef>
          <a:fontRef idx="minor">
            <a:schemeClr val="tx1"/>
          </a:fontRef>
        </p:style>
      </p:cxnSp>
      <p:grpSp>
        <p:nvGrpSpPr>
          <p:cNvPr id="7" name="Group 6">
            <a:extLst>
              <a:ext uri="{FF2B5EF4-FFF2-40B4-BE49-F238E27FC236}">
                <a16:creationId xmlns:a16="http://schemas.microsoft.com/office/drawing/2014/main" id="{E7605C48-1503-821F-2320-69E65CD0867C}"/>
              </a:ext>
            </a:extLst>
          </p:cNvPr>
          <p:cNvGrpSpPr/>
          <p:nvPr/>
        </p:nvGrpSpPr>
        <p:grpSpPr>
          <a:xfrm>
            <a:off x="10251620" y="1223540"/>
            <a:ext cx="1190871" cy="1062713"/>
            <a:chOff x="4585591" y="3142757"/>
            <a:chExt cx="941066" cy="758070"/>
          </a:xfrm>
          <a:solidFill>
            <a:schemeClr val="bg1"/>
          </a:solidFill>
        </p:grpSpPr>
        <p:sp>
          <p:nvSpPr>
            <p:cNvPr id="8" name="Flowchart: Document 7">
              <a:extLst>
                <a:ext uri="{FF2B5EF4-FFF2-40B4-BE49-F238E27FC236}">
                  <a16:creationId xmlns:a16="http://schemas.microsoft.com/office/drawing/2014/main" id="{41305E4D-F0AD-6B34-2B8D-141BA043831A}"/>
                </a:ext>
              </a:extLst>
            </p:cNvPr>
            <p:cNvSpPr/>
            <p:nvPr/>
          </p:nvSpPr>
          <p:spPr>
            <a:xfrm>
              <a:off x="4585591" y="3142757"/>
              <a:ext cx="941066" cy="758070"/>
            </a:xfrm>
            <a:prstGeom prst="flowChartDocument">
              <a:avLst/>
            </a:prstGeom>
            <a:grp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9" name="Graphic 8" descr="Users with solid fill">
              <a:extLst>
                <a:ext uri="{FF2B5EF4-FFF2-40B4-BE49-F238E27FC236}">
                  <a16:creationId xmlns:a16="http://schemas.microsoft.com/office/drawing/2014/main" id="{B3B028E1-A5B1-2AD1-E5B6-26A254BB48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3347" y="3241015"/>
              <a:ext cx="541376" cy="541376"/>
            </a:xfrm>
            <a:prstGeom prst="rect">
              <a:avLst/>
            </a:prstGeom>
          </p:spPr>
        </p:pic>
      </p:grpSp>
      <p:grpSp>
        <p:nvGrpSpPr>
          <p:cNvPr id="13" name="Group 12">
            <a:extLst>
              <a:ext uri="{FF2B5EF4-FFF2-40B4-BE49-F238E27FC236}">
                <a16:creationId xmlns:a16="http://schemas.microsoft.com/office/drawing/2014/main" id="{515B14CC-5589-39BC-166D-278263E7C50C}"/>
              </a:ext>
            </a:extLst>
          </p:cNvPr>
          <p:cNvGrpSpPr/>
          <p:nvPr/>
        </p:nvGrpSpPr>
        <p:grpSpPr>
          <a:xfrm>
            <a:off x="2787824" y="2195500"/>
            <a:ext cx="6616351" cy="4139164"/>
            <a:chOff x="2930321" y="2421026"/>
            <a:chExt cx="6331358" cy="3969689"/>
          </a:xfrm>
        </p:grpSpPr>
        <p:graphicFrame>
          <p:nvGraphicFramePr>
            <p:cNvPr id="4" name="Diagram 3">
              <a:extLst>
                <a:ext uri="{FF2B5EF4-FFF2-40B4-BE49-F238E27FC236}">
                  <a16:creationId xmlns:a16="http://schemas.microsoft.com/office/drawing/2014/main" id="{A288E063-EE47-6686-0BC1-34772641B747}"/>
                </a:ext>
              </a:extLst>
            </p:cNvPr>
            <p:cNvGraphicFramePr/>
            <p:nvPr>
              <p:extLst>
                <p:ext uri="{D42A27DB-BD31-4B8C-83A1-F6EECF244321}">
                  <p14:modId xmlns:p14="http://schemas.microsoft.com/office/powerpoint/2010/main" val="3238805368"/>
                </p:ext>
              </p:extLst>
            </p:nvPr>
          </p:nvGraphicFramePr>
          <p:xfrm>
            <a:off x="2930321" y="2421026"/>
            <a:ext cx="6331358" cy="39696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Graphic 9" descr="Users with solid fill">
              <a:extLst>
                <a:ext uri="{FF2B5EF4-FFF2-40B4-BE49-F238E27FC236}">
                  <a16:creationId xmlns:a16="http://schemas.microsoft.com/office/drawing/2014/main" id="{FBE76DBE-7633-A8F5-AB8D-704C544407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02978" y="2780093"/>
              <a:ext cx="685084" cy="758937"/>
            </a:xfrm>
            <a:prstGeom prst="rect">
              <a:avLst/>
            </a:prstGeom>
          </p:spPr>
        </p:pic>
        <p:pic>
          <p:nvPicPr>
            <p:cNvPr id="11" name="Graphic 10" descr="Handshake with solid fill">
              <a:extLst>
                <a:ext uri="{FF2B5EF4-FFF2-40B4-BE49-F238E27FC236}">
                  <a16:creationId xmlns:a16="http://schemas.microsoft.com/office/drawing/2014/main" id="{17E8BAA7-77B4-253D-2AA9-1D3F7F8C89D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48325" y="4416704"/>
              <a:ext cx="695349" cy="695349"/>
            </a:xfrm>
            <a:prstGeom prst="rect">
              <a:avLst/>
            </a:prstGeom>
          </p:spPr>
        </p:pic>
      </p:grpSp>
      <p:pic>
        <p:nvPicPr>
          <p:cNvPr id="14" name="Graphic 13" descr="Laptop">
            <a:extLst>
              <a:ext uri="{FF2B5EF4-FFF2-40B4-BE49-F238E27FC236}">
                <a16:creationId xmlns:a16="http://schemas.microsoft.com/office/drawing/2014/main" id="{900CDF1D-1A39-F04B-1027-AC92CCAC48E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975198" y="2286253"/>
            <a:ext cx="809786" cy="868568"/>
          </a:xfrm>
          <a:prstGeom prst="rect">
            <a:avLst/>
          </a:prstGeom>
        </p:spPr>
      </p:pic>
      <p:pic>
        <p:nvPicPr>
          <p:cNvPr id="15" name="Picture 14">
            <a:extLst>
              <a:ext uri="{FF2B5EF4-FFF2-40B4-BE49-F238E27FC236}">
                <a16:creationId xmlns:a16="http://schemas.microsoft.com/office/drawing/2014/main" id="{19651E62-7057-1F57-7ACB-3E407D859EE0}"/>
              </a:ext>
            </a:extLst>
          </p:cNvPr>
          <p:cNvPicPr>
            <a:picLocks/>
          </p:cNvPicPr>
          <p:nvPr/>
        </p:nvPicPr>
        <p:blipFill rotWithShape="1">
          <a:blip r:embed="rId13" cstate="print">
            <a:extLst>
              <a:ext uri="{28A0092B-C50C-407E-A947-70E740481C1C}">
                <a14:useLocalDpi xmlns:a14="http://schemas.microsoft.com/office/drawing/2010/main" val="0"/>
              </a:ext>
            </a:extLst>
          </a:blip>
          <a:srcRect r="7166"/>
          <a:stretch/>
        </p:blipFill>
        <p:spPr bwMode="auto">
          <a:xfrm>
            <a:off x="10069674" y="174133"/>
            <a:ext cx="1865152" cy="7878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43836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F2E11BE8-5715-75AB-5350-2592042B6BB7}"/>
              </a:ext>
            </a:extLst>
          </p:cNvPr>
          <p:cNvGrpSpPr/>
          <p:nvPr/>
        </p:nvGrpSpPr>
        <p:grpSpPr>
          <a:xfrm>
            <a:off x="440683" y="2849735"/>
            <a:ext cx="2312745" cy="2458105"/>
            <a:chOff x="1077614" y="2281730"/>
            <a:chExt cx="2312745" cy="2458105"/>
          </a:xfrm>
          <a:solidFill>
            <a:schemeClr val="bg1"/>
          </a:solidFill>
          <a:effectLst>
            <a:outerShdw blurRad="50800" dist="50800" dir="5400000" algn="ctr" rotWithShape="0">
              <a:srgbClr val="093D6C">
                <a:alpha val="65000"/>
              </a:srgbClr>
            </a:outerShdw>
          </a:effectLst>
        </p:grpSpPr>
        <p:sp>
          <p:nvSpPr>
            <p:cNvPr id="21" name="Rectangle: Rounded Corners 20">
              <a:extLst>
                <a:ext uri="{FF2B5EF4-FFF2-40B4-BE49-F238E27FC236}">
                  <a16:creationId xmlns:a16="http://schemas.microsoft.com/office/drawing/2014/main" id="{E31252FC-5CE9-E0BE-9CCD-554F5BA2E6B9}"/>
                </a:ext>
              </a:extLst>
            </p:cNvPr>
            <p:cNvSpPr/>
            <p:nvPr/>
          </p:nvSpPr>
          <p:spPr>
            <a:xfrm>
              <a:off x="1077614" y="2281730"/>
              <a:ext cx="2312745" cy="2458105"/>
            </a:xfrm>
            <a:prstGeom prst="roundRect">
              <a:avLst/>
            </a:prstGeom>
            <a:grp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nvGrpSpPr>
            <p:cNvPr id="20" name="Group 19">
              <a:extLst>
                <a:ext uri="{FF2B5EF4-FFF2-40B4-BE49-F238E27FC236}">
                  <a16:creationId xmlns:a16="http://schemas.microsoft.com/office/drawing/2014/main" id="{759C1E4D-27F6-E03E-3ED1-A5D680C3B437}"/>
                </a:ext>
              </a:extLst>
            </p:cNvPr>
            <p:cNvGrpSpPr/>
            <p:nvPr/>
          </p:nvGrpSpPr>
          <p:grpSpPr>
            <a:xfrm>
              <a:off x="1077614" y="2426431"/>
              <a:ext cx="2250248" cy="2072072"/>
              <a:chOff x="9896850" y="3832441"/>
              <a:chExt cx="2250248" cy="2072072"/>
            </a:xfrm>
            <a:grpFill/>
          </p:grpSpPr>
          <p:sp>
            <p:nvSpPr>
              <p:cNvPr id="22" name="TextBox 21">
                <a:extLst>
                  <a:ext uri="{FF2B5EF4-FFF2-40B4-BE49-F238E27FC236}">
                    <a16:creationId xmlns:a16="http://schemas.microsoft.com/office/drawing/2014/main" id="{933441F2-F8AD-3EF4-CADF-0A6FF10E852E}"/>
                  </a:ext>
                </a:extLst>
              </p:cNvPr>
              <p:cNvSpPr txBox="1"/>
              <p:nvPr/>
            </p:nvSpPr>
            <p:spPr>
              <a:xfrm>
                <a:off x="9896850" y="4704184"/>
                <a:ext cx="2250248" cy="1200329"/>
              </a:xfrm>
              <a:prstGeom prst="rect">
                <a:avLst/>
              </a:prstGeom>
              <a:noFill/>
            </p:spPr>
            <p:txBody>
              <a:bodyPr wrap="square" rtlCol="0">
                <a:spAutoFit/>
              </a:bodyPr>
              <a:lstStyle/>
              <a:p>
                <a:pPr algn="ctr" rtl="1"/>
                <a:r>
                  <a:rPr lang="ar-KW" sz="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rPr>
                  <a:t>يقوم المستثمرون بالاطلاع على المشاريع (العروض) المدرجة على منصة التمويل الجماعي، ومن ثم اختيار الاستثمار المناسب لهم والدخول فيه</a:t>
                </a:r>
              </a:p>
            </p:txBody>
          </p:sp>
          <p:pic>
            <p:nvPicPr>
              <p:cNvPr id="23" name="Graphic 22" descr="Users">
                <a:extLst>
                  <a:ext uri="{FF2B5EF4-FFF2-40B4-BE49-F238E27FC236}">
                    <a16:creationId xmlns:a16="http://schemas.microsoft.com/office/drawing/2014/main" id="{B966313A-F343-6A7E-EABF-8089979445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81699" y="3832441"/>
                <a:ext cx="914400" cy="980777"/>
              </a:xfrm>
              <a:prstGeom prst="rect">
                <a:avLst/>
              </a:prstGeom>
            </p:spPr>
          </p:pic>
        </p:grpSp>
      </p:grpSp>
      <p:pic>
        <p:nvPicPr>
          <p:cNvPr id="4" name="Picture 3">
            <a:extLst>
              <a:ext uri="{FF2B5EF4-FFF2-40B4-BE49-F238E27FC236}">
                <a16:creationId xmlns:a16="http://schemas.microsoft.com/office/drawing/2014/main" id="{EA3338FB-11C6-925C-7CD7-B9C4DC79D03A}"/>
              </a:ext>
            </a:extLst>
          </p:cNvPr>
          <p:cNvPicPr>
            <a:picLocks/>
          </p:cNvPicPr>
          <p:nvPr/>
        </p:nvPicPr>
        <p:blipFill rotWithShape="1">
          <a:blip r:embed="rId4" cstate="print">
            <a:extLst>
              <a:ext uri="{28A0092B-C50C-407E-A947-70E740481C1C}">
                <a14:useLocalDpi xmlns:a14="http://schemas.microsoft.com/office/drawing/2010/main" val="0"/>
              </a:ext>
            </a:extLst>
          </a:blip>
          <a:srcRect r="7166"/>
          <a:stretch/>
        </p:blipFill>
        <p:spPr bwMode="auto">
          <a:xfrm>
            <a:off x="10069674" y="174133"/>
            <a:ext cx="1865152" cy="787892"/>
          </a:xfrm>
          <a:prstGeom prst="rect">
            <a:avLst/>
          </a:prstGeom>
          <a:ln>
            <a:noFill/>
          </a:ln>
          <a:extLst>
            <a:ext uri="{53640926-AAD7-44D8-BBD7-CCE9431645EC}">
              <a14:shadowObscured xmlns:a14="http://schemas.microsoft.com/office/drawing/2010/main"/>
            </a:ext>
          </a:extLst>
        </p:spPr>
      </p:pic>
      <p:grpSp>
        <p:nvGrpSpPr>
          <p:cNvPr id="5" name="Group 4">
            <a:extLst>
              <a:ext uri="{FF2B5EF4-FFF2-40B4-BE49-F238E27FC236}">
                <a16:creationId xmlns:a16="http://schemas.microsoft.com/office/drawing/2014/main" id="{D7CE337B-EE83-2471-5498-E0E09D67997E}"/>
              </a:ext>
            </a:extLst>
          </p:cNvPr>
          <p:cNvGrpSpPr/>
          <p:nvPr/>
        </p:nvGrpSpPr>
        <p:grpSpPr>
          <a:xfrm>
            <a:off x="9454094" y="2896429"/>
            <a:ext cx="2312745" cy="2458105"/>
            <a:chOff x="9267092" y="2916819"/>
            <a:chExt cx="2312745" cy="2458105"/>
          </a:xfrm>
          <a:solidFill>
            <a:schemeClr val="bg1"/>
          </a:solidFill>
          <a:effectLst>
            <a:outerShdw blurRad="50800" dist="50800" dir="5400000" algn="ctr" rotWithShape="0">
              <a:srgbClr val="093D6C">
                <a:alpha val="65000"/>
              </a:srgbClr>
            </a:outerShdw>
          </a:effectLst>
        </p:grpSpPr>
        <p:sp>
          <p:nvSpPr>
            <p:cNvPr id="7" name="Rectangle: Rounded Corners 6">
              <a:extLst>
                <a:ext uri="{FF2B5EF4-FFF2-40B4-BE49-F238E27FC236}">
                  <a16:creationId xmlns:a16="http://schemas.microsoft.com/office/drawing/2014/main" id="{AF6BB6AD-74C0-6570-AD6E-DD62FF64E701}"/>
                </a:ext>
              </a:extLst>
            </p:cNvPr>
            <p:cNvSpPr/>
            <p:nvPr/>
          </p:nvSpPr>
          <p:spPr>
            <a:xfrm>
              <a:off x="9267092" y="2916819"/>
              <a:ext cx="2312745" cy="2458105"/>
            </a:xfrm>
            <a:prstGeom prst="roundRect">
              <a:avLst/>
            </a:prstGeom>
            <a:grp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nvGrpSpPr>
            <p:cNvPr id="6" name="Group 5">
              <a:extLst>
                <a:ext uri="{FF2B5EF4-FFF2-40B4-BE49-F238E27FC236}">
                  <a16:creationId xmlns:a16="http://schemas.microsoft.com/office/drawing/2014/main" id="{294B49D0-7D18-BA5B-6B8E-9E67656A417E}"/>
                </a:ext>
              </a:extLst>
            </p:cNvPr>
            <p:cNvGrpSpPr/>
            <p:nvPr/>
          </p:nvGrpSpPr>
          <p:grpSpPr>
            <a:xfrm>
              <a:off x="9277236" y="2950441"/>
              <a:ext cx="2302601" cy="2186945"/>
              <a:chOff x="862998" y="2002154"/>
              <a:chExt cx="2302601" cy="2186945"/>
            </a:xfrm>
            <a:grpFill/>
          </p:grpSpPr>
          <p:sp>
            <p:nvSpPr>
              <p:cNvPr id="8" name="TextBox 7">
                <a:extLst>
                  <a:ext uri="{FF2B5EF4-FFF2-40B4-BE49-F238E27FC236}">
                    <a16:creationId xmlns:a16="http://schemas.microsoft.com/office/drawing/2014/main" id="{EBAE0BFB-7AA4-B0F9-1F72-7A4DACB5887F}"/>
                  </a:ext>
                </a:extLst>
              </p:cNvPr>
              <p:cNvSpPr txBox="1"/>
              <p:nvPr/>
            </p:nvSpPr>
            <p:spPr>
              <a:xfrm>
                <a:off x="862998" y="2957993"/>
                <a:ext cx="2302601" cy="1231106"/>
              </a:xfrm>
              <a:prstGeom prst="rect">
                <a:avLst/>
              </a:prstGeom>
              <a:noFill/>
            </p:spPr>
            <p:txBody>
              <a:bodyPr wrap="square" rtlCol="0">
                <a:spAutoFit/>
              </a:bodyPr>
              <a:lstStyle/>
              <a:p>
                <a:pPr algn="ctr" rtl="1"/>
                <a:r>
                  <a:rPr lang="ar-KW" sz="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rPr>
                  <a:t>شركة (</a:t>
                </a:r>
                <a:r>
                  <a:rPr lang="en-US" sz="1400" b="1" dirty="0">
                    <a:solidFill>
                      <a:srgbClr val="093D6C"/>
                    </a:solidFill>
                    <a:ea typeface="GE SS Two Bold" panose="020A0503020102020204" pitchFamily="18" charset="-78"/>
                    <a:cs typeface="GE SS Two Bold" panose="020A0503020102020204" pitchFamily="18" charset="-78"/>
                  </a:rPr>
                  <a:t>A</a:t>
                </a:r>
                <a:r>
                  <a:rPr lang="ar-KW" sz="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rPr>
                  <a:t>) تقدم خدمات لوجستية في الكويت، وترغب بالتوسع إلى دول الخليج العربي، ولتتمكن من ذلك، تحتاج الشركة للحصول على تمويل بقيمة 100,000 دينار كويتي</a:t>
                </a:r>
                <a:endParaRPr lang="en-US" sz="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endParaRPr>
              </a:p>
            </p:txBody>
          </p:sp>
          <p:pic>
            <p:nvPicPr>
              <p:cNvPr id="9" name="Graphic 8" descr="Building">
                <a:extLst>
                  <a:ext uri="{FF2B5EF4-FFF2-40B4-BE49-F238E27FC236}">
                    <a16:creationId xmlns:a16="http://schemas.microsoft.com/office/drawing/2014/main" id="{FB02C45B-870B-B191-41FF-7A1B2E467E5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46080" y="2002154"/>
                <a:ext cx="914400" cy="980777"/>
              </a:xfrm>
              <a:prstGeom prst="rect">
                <a:avLst/>
              </a:prstGeom>
            </p:spPr>
          </p:pic>
        </p:grpSp>
      </p:grpSp>
      <p:grpSp>
        <p:nvGrpSpPr>
          <p:cNvPr id="10" name="Group 9">
            <a:extLst>
              <a:ext uri="{FF2B5EF4-FFF2-40B4-BE49-F238E27FC236}">
                <a16:creationId xmlns:a16="http://schemas.microsoft.com/office/drawing/2014/main" id="{F02D6A05-1479-21F6-F185-2EA16324130C}"/>
              </a:ext>
            </a:extLst>
          </p:cNvPr>
          <p:cNvGrpSpPr/>
          <p:nvPr/>
        </p:nvGrpSpPr>
        <p:grpSpPr>
          <a:xfrm>
            <a:off x="3430259" y="2887316"/>
            <a:ext cx="2312745" cy="2458105"/>
            <a:chOff x="6421474" y="1436453"/>
            <a:chExt cx="2312745" cy="2458105"/>
          </a:xfrm>
          <a:solidFill>
            <a:schemeClr val="bg1"/>
          </a:solidFill>
          <a:effectLst>
            <a:outerShdw blurRad="50800" dist="50800" dir="5400000" algn="ctr" rotWithShape="0">
              <a:srgbClr val="203864">
                <a:alpha val="65000"/>
              </a:srgbClr>
            </a:outerShdw>
          </a:effectLst>
        </p:grpSpPr>
        <p:sp>
          <p:nvSpPr>
            <p:cNvPr id="13" name="Rectangle: Rounded Corners 12">
              <a:extLst>
                <a:ext uri="{FF2B5EF4-FFF2-40B4-BE49-F238E27FC236}">
                  <a16:creationId xmlns:a16="http://schemas.microsoft.com/office/drawing/2014/main" id="{D1F34CBD-4B6F-F254-0550-DACE99E70DD0}"/>
                </a:ext>
              </a:extLst>
            </p:cNvPr>
            <p:cNvSpPr/>
            <p:nvPr/>
          </p:nvSpPr>
          <p:spPr>
            <a:xfrm>
              <a:off x="6421474" y="1436453"/>
              <a:ext cx="2312745" cy="2458105"/>
            </a:xfrm>
            <a:prstGeom prst="roundRect">
              <a:avLst/>
            </a:prstGeom>
            <a:grp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solidFill>
                  <a:srgbClr val="203864"/>
                </a:solidFill>
              </a:endParaRPr>
            </a:p>
          </p:txBody>
        </p:sp>
        <p:pic>
          <p:nvPicPr>
            <p:cNvPr id="11" name="Graphic 10" descr="Laptop">
              <a:extLst>
                <a:ext uri="{FF2B5EF4-FFF2-40B4-BE49-F238E27FC236}">
                  <a16:creationId xmlns:a16="http://schemas.microsoft.com/office/drawing/2014/main" id="{4605FDCE-BBF7-26BE-0BE0-91878675F8A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69218" y="1474035"/>
              <a:ext cx="1061828" cy="1138906"/>
            </a:xfrm>
            <a:prstGeom prst="rect">
              <a:avLst/>
            </a:prstGeom>
          </p:spPr>
        </p:pic>
        <p:sp>
          <p:nvSpPr>
            <p:cNvPr id="12" name="TextBox 11">
              <a:extLst>
                <a:ext uri="{FF2B5EF4-FFF2-40B4-BE49-F238E27FC236}">
                  <a16:creationId xmlns:a16="http://schemas.microsoft.com/office/drawing/2014/main" id="{9DBB207C-D423-C67B-62AE-FE69377F580A}"/>
                </a:ext>
              </a:extLst>
            </p:cNvPr>
            <p:cNvSpPr txBox="1"/>
            <p:nvPr/>
          </p:nvSpPr>
          <p:spPr>
            <a:xfrm>
              <a:off x="6471786" y="2457874"/>
              <a:ext cx="2201895" cy="1384995"/>
            </a:xfrm>
            <a:prstGeom prst="rect">
              <a:avLst/>
            </a:prstGeom>
            <a:noFill/>
          </p:spPr>
          <p:txBody>
            <a:bodyPr wrap="square" rtlCol="0">
              <a:spAutoFit/>
            </a:bodyPr>
            <a:lstStyle>
              <a:defPPr>
                <a:defRPr lang="en-US"/>
              </a:defPPr>
              <a:lvl1pPr algn="ctr" rtl="1">
                <a:defRPr sz="1200">
                  <a:latin typeface="GE SS Two Bold" panose="020A0503020102020204" pitchFamily="18" charset="-78"/>
                  <a:ea typeface="GE SS Two Bold" panose="020A0503020102020204" pitchFamily="18" charset="-78"/>
                  <a:cs typeface="GE SS Two Bold" panose="020A0503020102020204" pitchFamily="18" charset="-78"/>
                </a:defRPr>
              </a:lvl1pPr>
            </a:lstStyle>
            <a:p>
              <a:r>
                <a:rPr lang="ar-KW" dirty="0">
                  <a:solidFill>
                    <a:srgbClr val="093D6C"/>
                  </a:solidFill>
                </a:rPr>
                <a:t>تتوجه الشركة إلى منصة تمويل جماعي قائم على الأوراق المالية مقيدة في سجلات الهيئة للحصول على الموافقة لعرض مشروع التوسع للحصول على التمويل المطلوب</a:t>
              </a:r>
              <a:endParaRPr lang="en-US" dirty="0">
                <a:solidFill>
                  <a:srgbClr val="093D6C"/>
                </a:solidFill>
              </a:endParaRPr>
            </a:p>
          </p:txBody>
        </p:sp>
      </p:grpSp>
      <p:grpSp>
        <p:nvGrpSpPr>
          <p:cNvPr id="14" name="Group 13">
            <a:extLst>
              <a:ext uri="{FF2B5EF4-FFF2-40B4-BE49-F238E27FC236}">
                <a16:creationId xmlns:a16="http://schemas.microsoft.com/office/drawing/2014/main" id="{64ECD560-3859-97A4-8FF4-6A6EC4C7C40A}"/>
              </a:ext>
            </a:extLst>
          </p:cNvPr>
          <p:cNvGrpSpPr/>
          <p:nvPr/>
        </p:nvGrpSpPr>
        <p:grpSpPr>
          <a:xfrm>
            <a:off x="6366359" y="2887316"/>
            <a:ext cx="2382616" cy="2458105"/>
            <a:chOff x="4038858" y="3090127"/>
            <a:chExt cx="2382616" cy="2458105"/>
          </a:xfrm>
          <a:solidFill>
            <a:schemeClr val="bg1"/>
          </a:solidFill>
          <a:effectLst>
            <a:outerShdw blurRad="50800" dist="50800" dir="5400000" algn="ctr" rotWithShape="0">
              <a:srgbClr val="093D6C">
                <a:alpha val="65000"/>
              </a:srgbClr>
            </a:outerShdw>
          </a:effectLst>
        </p:grpSpPr>
        <p:sp>
          <p:nvSpPr>
            <p:cNvPr id="16" name="Rectangle: Rounded Corners 15">
              <a:extLst>
                <a:ext uri="{FF2B5EF4-FFF2-40B4-BE49-F238E27FC236}">
                  <a16:creationId xmlns:a16="http://schemas.microsoft.com/office/drawing/2014/main" id="{E8E72B78-F60A-BB87-BC2F-744D83985D2A}"/>
                </a:ext>
              </a:extLst>
            </p:cNvPr>
            <p:cNvSpPr/>
            <p:nvPr/>
          </p:nvSpPr>
          <p:spPr>
            <a:xfrm>
              <a:off x="4079642" y="3090127"/>
              <a:ext cx="2312745" cy="2458105"/>
            </a:xfrm>
            <a:prstGeom prst="roundRect">
              <a:avLst/>
            </a:prstGeom>
            <a:grp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80660A37-52A7-291A-0860-EEEDD36B1BFC}"/>
                </a:ext>
              </a:extLst>
            </p:cNvPr>
            <p:cNvGrpSpPr/>
            <p:nvPr/>
          </p:nvGrpSpPr>
          <p:grpSpPr>
            <a:xfrm>
              <a:off x="4038858" y="3099240"/>
              <a:ext cx="2382616" cy="2210719"/>
              <a:chOff x="4038858" y="3099240"/>
              <a:chExt cx="2382616" cy="2210719"/>
            </a:xfrm>
            <a:grpFill/>
          </p:grpSpPr>
          <p:pic>
            <p:nvPicPr>
              <p:cNvPr id="17" name="Graphic 16" descr="Document">
                <a:extLst>
                  <a:ext uri="{FF2B5EF4-FFF2-40B4-BE49-F238E27FC236}">
                    <a16:creationId xmlns:a16="http://schemas.microsoft.com/office/drawing/2014/main" id="{000B4351-A43F-9733-24ED-139B5148635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13848" y="3099240"/>
                <a:ext cx="914400" cy="980777"/>
              </a:xfrm>
              <a:prstGeom prst="rect">
                <a:avLst/>
              </a:prstGeom>
            </p:spPr>
          </p:pic>
          <p:sp>
            <p:nvSpPr>
              <p:cNvPr id="18" name="TextBox 17">
                <a:extLst>
                  <a:ext uri="{FF2B5EF4-FFF2-40B4-BE49-F238E27FC236}">
                    <a16:creationId xmlns:a16="http://schemas.microsoft.com/office/drawing/2014/main" id="{29D61E45-4D93-E272-04B0-01A7198F81FC}"/>
                  </a:ext>
                </a:extLst>
              </p:cNvPr>
              <p:cNvSpPr txBox="1"/>
              <p:nvPr/>
            </p:nvSpPr>
            <p:spPr>
              <a:xfrm>
                <a:off x="4038858" y="4078853"/>
                <a:ext cx="2382616" cy="1231106"/>
              </a:xfrm>
              <a:prstGeom prst="rect">
                <a:avLst/>
              </a:prstGeom>
              <a:noFill/>
            </p:spPr>
            <p:txBody>
              <a:bodyPr wrap="square" rtlCol="0">
                <a:spAutoFit/>
              </a:bodyPr>
              <a:lstStyle/>
              <a:p>
                <a:pPr algn="ctr" rtl="1"/>
                <a:r>
                  <a:rPr lang="ar-KW" sz="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rPr>
                  <a:t>تقوم شركة (</a:t>
                </a:r>
                <a:r>
                  <a:rPr lang="en-US" sz="1400" b="1" dirty="0">
                    <a:solidFill>
                      <a:srgbClr val="093D6C"/>
                    </a:solidFill>
                    <a:ea typeface="GE SS Two Bold" panose="020A0503020102020204" pitchFamily="18" charset="-78"/>
                    <a:cs typeface="GE SS Two Bold" panose="020A0503020102020204" pitchFamily="18" charset="-78"/>
                  </a:rPr>
                  <a:t>A</a:t>
                </a:r>
                <a:r>
                  <a:rPr lang="ar-KW" sz="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rPr>
                  <a:t>) بتعيين شركة استشارات مرخصة من قبل الهيئة لإعداد دراسة الجدوى الخاصة بالمشروع وترتيب جميع المستندات تمهيداً لتقديمها إلى منصة التمويل الجماعي</a:t>
                </a:r>
              </a:p>
            </p:txBody>
          </p:sp>
        </p:grpSp>
      </p:grpSp>
      <p:sp>
        <p:nvSpPr>
          <p:cNvPr id="29" name="Title 1">
            <a:extLst>
              <a:ext uri="{FF2B5EF4-FFF2-40B4-BE49-F238E27FC236}">
                <a16:creationId xmlns:a16="http://schemas.microsoft.com/office/drawing/2014/main" id="{A68306B3-C2A6-CA45-2341-6BD83B3495C8}"/>
              </a:ext>
            </a:extLst>
          </p:cNvPr>
          <p:cNvSpPr>
            <a:spLocks noGrp="1"/>
          </p:cNvSpPr>
          <p:nvPr>
            <p:ph type="title"/>
          </p:nvPr>
        </p:nvSpPr>
        <p:spPr>
          <a:xfrm>
            <a:off x="1079520" y="914208"/>
            <a:ext cx="9067800" cy="1325563"/>
          </a:xfrm>
          <a:ln w="38100">
            <a:noFill/>
          </a:ln>
        </p:spPr>
        <p:txBody>
          <a:bodyPr vert="horz" lIns="91440" tIns="45720" rIns="91440" bIns="45720" rtlCol="0" anchor="ctr">
            <a:normAutofit/>
          </a:bodyPr>
          <a:lstStyle/>
          <a:p>
            <a:pPr algn="ctr" rtl="1"/>
            <a:r>
              <a:rPr lang="ar-KW" sz="28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rPr>
              <a:t>طريقة عمل التمويل الجماعي القائم على الأوراق المالية</a:t>
            </a:r>
            <a:endParaRPr lang="en-US" sz="28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endParaRPr>
          </a:p>
        </p:txBody>
      </p:sp>
      <p:cxnSp>
        <p:nvCxnSpPr>
          <p:cNvPr id="30" name="Straight Connector 29">
            <a:extLst>
              <a:ext uri="{FF2B5EF4-FFF2-40B4-BE49-F238E27FC236}">
                <a16:creationId xmlns:a16="http://schemas.microsoft.com/office/drawing/2014/main" id="{EDE313CB-C4A5-A3CD-6F2E-9743C4591D9F}"/>
              </a:ext>
            </a:extLst>
          </p:cNvPr>
          <p:cNvCxnSpPr>
            <a:cxnSpLocks/>
          </p:cNvCxnSpPr>
          <p:nvPr/>
        </p:nvCxnSpPr>
        <p:spPr>
          <a:xfrm>
            <a:off x="2057826" y="1966705"/>
            <a:ext cx="9222297" cy="0"/>
          </a:xfrm>
          <a:prstGeom prst="line">
            <a:avLst/>
          </a:prstGeom>
          <a:ln>
            <a:solidFill>
              <a:schemeClr val="accent4">
                <a:lumMod val="75000"/>
              </a:schemeClr>
            </a:solidFill>
          </a:ln>
        </p:spPr>
        <p:style>
          <a:lnRef idx="3">
            <a:schemeClr val="accent1"/>
          </a:lnRef>
          <a:fillRef idx="0">
            <a:schemeClr val="accent1"/>
          </a:fillRef>
          <a:effectRef idx="2">
            <a:schemeClr val="accent1"/>
          </a:effectRef>
          <a:fontRef idx="minor">
            <a:schemeClr val="tx1"/>
          </a:fontRef>
        </p:style>
      </p:cxnSp>
      <p:grpSp>
        <p:nvGrpSpPr>
          <p:cNvPr id="31" name="Group 30">
            <a:extLst>
              <a:ext uri="{FF2B5EF4-FFF2-40B4-BE49-F238E27FC236}">
                <a16:creationId xmlns:a16="http://schemas.microsoft.com/office/drawing/2014/main" id="{7F1510F4-0F3D-5549-716D-2640ECAFF1B6}"/>
              </a:ext>
            </a:extLst>
          </p:cNvPr>
          <p:cNvGrpSpPr/>
          <p:nvPr/>
        </p:nvGrpSpPr>
        <p:grpSpPr>
          <a:xfrm>
            <a:off x="10283982" y="1503466"/>
            <a:ext cx="1190871" cy="1062713"/>
            <a:chOff x="4585591" y="3142757"/>
            <a:chExt cx="941066" cy="758070"/>
          </a:xfrm>
          <a:solidFill>
            <a:schemeClr val="bg1"/>
          </a:solidFill>
        </p:grpSpPr>
        <p:sp>
          <p:nvSpPr>
            <p:cNvPr id="32" name="Flowchart: Document 31">
              <a:extLst>
                <a:ext uri="{FF2B5EF4-FFF2-40B4-BE49-F238E27FC236}">
                  <a16:creationId xmlns:a16="http://schemas.microsoft.com/office/drawing/2014/main" id="{4DE934B5-55C5-987E-72D4-0BD3F2E57116}"/>
                </a:ext>
              </a:extLst>
            </p:cNvPr>
            <p:cNvSpPr/>
            <p:nvPr/>
          </p:nvSpPr>
          <p:spPr>
            <a:xfrm>
              <a:off x="4585591" y="3142757"/>
              <a:ext cx="941066" cy="758070"/>
            </a:xfrm>
            <a:prstGeom prst="flowChartDocument">
              <a:avLst/>
            </a:prstGeom>
            <a:grp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33" name="Graphic 32" descr="Users with solid fill">
              <a:extLst>
                <a:ext uri="{FF2B5EF4-FFF2-40B4-BE49-F238E27FC236}">
                  <a16:creationId xmlns:a16="http://schemas.microsoft.com/office/drawing/2014/main" id="{390BE800-B361-1DD8-4657-E9F1E16179C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763347" y="3241015"/>
              <a:ext cx="541376" cy="541376"/>
            </a:xfrm>
            <a:prstGeom prst="rect">
              <a:avLst/>
            </a:prstGeom>
          </p:spPr>
        </p:pic>
      </p:grpSp>
    </p:spTree>
    <p:extLst>
      <p:ext uri="{BB962C8B-B14F-4D97-AF65-F5344CB8AC3E}">
        <p14:creationId xmlns:p14="http://schemas.microsoft.com/office/powerpoint/2010/main" val="2440540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46ABE9-D51E-3704-7305-198D15930A68}"/>
              </a:ext>
            </a:extLst>
          </p:cNvPr>
          <p:cNvPicPr>
            <a:picLocks/>
          </p:cNvPicPr>
          <p:nvPr/>
        </p:nvPicPr>
        <p:blipFill rotWithShape="1">
          <a:blip r:embed="rId3" cstate="print">
            <a:extLst>
              <a:ext uri="{28A0092B-C50C-407E-A947-70E740481C1C}">
                <a14:useLocalDpi xmlns:a14="http://schemas.microsoft.com/office/drawing/2010/main" val="0"/>
              </a:ext>
            </a:extLst>
          </a:blip>
          <a:srcRect r="7166"/>
          <a:stretch/>
        </p:blipFill>
        <p:spPr bwMode="auto">
          <a:xfrm>
            <a:off x="10069674" y="174133"/>
            <a:ext cx="1865152" cy="787892"/>
          </a:xfrm>
          <a:prstGeom prst="rect">
            <a:avLst/>
          </a:prstGeom>
          <a:ln>
            <a:noFill/>
          </a:ln>
          <a:extLst>
            <a:ext uri="{53640926-AAD7-44D8-BBD7-CCE9431645EC}">
              <a14:shadowObscured xmlns:a14="http://schemas.microsoft.com/office/drawing/2010/main"/>
            </a:ext>
          </a:extLst>
        </p:spPr>
      </p:pic>
      <p:sp>
        <p:nvSpPr>
          <p:cNvPr id="5" name="Title 1">
            <a:extLst>
              <a:ext uri="{FF2B5EF4-FFF2-40B4-BE49-F238E27FC236}">
                <a16:creationId xmlns:a16="http://schemas.microsoft.com/office/drawing/2014/main" id="{5BE25C7F-B04A-F875-695C-84DF28BBEA4E}"/>
              </a:ext>
            </a:extLst>
          </p:cNvPr>
          <p:cNvSpPr txBox="1">
            <a:spLocks/>
          </p:cNvSpPr>
          <p:nvPr/>
        </p:nvSpPr>
        <p:spPr>
          <a:xfrm>
            <a:off x="982375" y="-70601"/>
            <a:ext cx="9067800" cy="1325563"/>
          </a:xfrm>
          <a:prstGeom prst="rect">
            <a:avLst/>
          </a:prstGeom>
          <a:ln w="381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KW" sz="28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rPr>
              <a:t>نماذج عمل التمويل الجماعي القائم على الأوراق المالية</a:t>
            </a:r>
            <a:endParaRPr lang="en-US" sz="28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endParaRPr>
          </a:p>
        </p:txBody>
      </p:sp>
      <p:cxnSp>
        <p:nvCxnSpPr>
          <p:cNvPr id="6" name="Straight Connector 5">
            <a:extLst>
              <a:ext uri="{FF2B5EF4-FFF2-40B4-BE49-F238E27FC236}">
                <a16:creationId xmlns:a16="http://schemas.microsoft.com/office/drawing/2014/main" id="{946E8107-1AA6-A676-3EC5-FBBC879DECCE}"/>
              </a:ext>
            </a:extLst>
          </p:cNvPr>
          <p:cNvCxnSpPr>
            <a:cxnSpLocks/>
          </p:cNvCxnSpPr>
          <p:nvPr/>
        </p:nvCxnSpPr>
        <p:spPr>
          <a:xfrm>
            <a:off x="1212301" y="1012539"/>
            <a:ext cx="9222297" cy="0"/>
          </a:xfrm>
          <a:prstGeom prst="line">
            <a:avLst/>
          </a:prstGeom>
          <a:ln>
            <a:solidFill>
              <a:schemeClr val="accent4">
                <a:lumMod val="75000"/>
              </a:schemeClr>
            </a:solidFill>
          </a:ln>
        </p:spPr>
        <p:style>
          <a:lnRef idx="3">
            <a:schemeClr val="accent1"/>
          </a:lnRef>
          <a:fillRef idx="0">
            <a:schemeClr val="accent1"/>
          </a:fillRef>
          <a:effectRef idx="2">
            <a:schemeClr val="accent1"/>
          </a:effectRef>
          <a:fontRef idx="minor">
            <a:schemeClr val="tx1"/>
          </a:fontRef>
        </p:style>
      </p:cxnSp>
      <p:sp>
        <p:nvSpPr>
          <p:cNvPr id="10" name="Content Placeholder 2">
            <a:extLst>
              <a:ext uri="{FF2B5EF4-FFF2-40B4-BE49-F238E27FC236}">
                <a16:creationId xmlns:a16="http://schemas.microsoft.com/office/drawing/2014/main" id="{CF780A2D-534A-C3F5-E12B-D00D9D39BF55}"/>
              </a:ext>
            </a:extLst>
          </p:cNvPr>
          <p:cNvSpPr txBox="1">
            <a:spLocks/>
          </p:cNvSpPr>
          <p:nvPr/>
        </p:nvSpPr>
        <p:spPr>
          <a:xfrm>
            <a:off x="1212301" y="1149773"/>
            <a:ext cx="9566677" cy="1009651"/>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lnSpc>
                <a:spcPct val="100000"/>
              </a:lnSpc>
              <a:buFont typeface="Arial" panose="020B0604020202020204" pitchFamily="34" charset="0"/>
              <a:buNone/>
            </a:pPr>
            <a:r>
              <a:rPr lang="ar-KW" sz="14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rPr>
              <a:t>نموذج العمل الأول (التمويل الجماعي من خلال الشركة ذات الغرض الخاص): </a:t>
            </a:r>
          </a:p>
          <a:p>
            <a:pPr marL="0" indent="0" algn="r" rtl="1">
              <a:lnSpc>
                <a:spcPct val="100000"/>
              </a:lnSpc>
              <a:buFont typeface="Arial" panose="020B0604020202020204" pitchFamily="34" charset="0"/>
              <a:buNone/>
            </a:pPr>
            <a:r>
              <a:rPr lang="ar-KW" sz="1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هذا النموذج خاص بعمليات التمويل الجماعي التي تتم من خلال إنشاء شركة ذات غرض خاص، ويكون الشكل القانوني النهائي للشركات بعد عملية الطرح إما شركة ذات مسؤولية محدودة أو شركة مساهمة مقفلة، ويتم العمل وفق هذا النموذج على النحو التالي:</a:t>
            </a:r>
          </a:p>
          <a:p>
            <a:pPr marL="0" indent="0" algn="r" rtl="1">
              <a:buFont typeface="Arial" panose="020B0604020202020204" pitchFamily="34" charset="0"/>
              <a:buNone/>
            </a:pPr>
            <a:endParaRPr lang="en-US" sz="1200" dirty="0"/>
          </a:p>
        </p:txBody>
      </p:sp>
      <p:graphicFrame>
        <p:nvGraphicFramePr>
          <p:cNvPr id="11" name="Diagram 10">
            <a:extLst>
              <a:ext uri="{FF2B5EF4-FFF2-40B4-BE49-F238E27FC236}">
                <a16:creationId xmlns:a16="http://schemas.microsoft.com/office/drawing/2014/main" id="{871838BC-8093-3CD6-E8EA-6ECD08327E45}"/>
              </a:ext>
            </a:extLst>
          </p:cNvPr>
          <p:cNvGraphicFramePr/>
          <p:nvPr>
            <p:extLst>
              <p:ext uri="{D42A27DB-BD31-4B8C-83A1-F6EECF244321}">
                <p14:modId xmlns:p14="http://schemas.microsoft.com/office/powerpoint/2010/main" val="3713575498"/>
              </p:ext>
            </p:extLst>
          </p:nvPr>
        </p:nvGraphicFramePr>
        <p:xfrm>
          <a:off x="252684" y="2108909"/>
          <a:ext cx="10727015" cy="45129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Graphic 11" descr="City">
            <a:extLst>
              <a:ext uri="{FF2B5EF4-FFF2-40B4-BE49-F238E27FC236}">
                <a16:creationId xmlns:a16="http://schemas.microsoft.com/office/drawing/2014/main" id="{8E148BEB-BBB0-0557-4D47-CBD8ADAA0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83927" y="2159424"/>
            <a:ext cx="788332" cy="703144"/>
          </a:xfrm>
          <a:prstGeom prst="rect">
            <a:avLst/>
          </a:prstGeom>
        </p:spPr>
      </p:pic>
      <p:pic>
        <p:nvPicPr>
          <p:cNvPr id="13" name="Graphic 12" descr="Internet">
            <a:extLst>
              <a:ext uri="{FF2B5EF4-FFF2-40B4-BE49-F238E27FC236}">
                <a16:creationId xmlns:a16="http://schemas.microsoft.com/office/drawing/2014/main" id="{A1739840-C81B-F649-A318-2178F1350AB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592499" y="3004454"/>
            <a:ext cx="732143" cy="814387"/>
          </a:xfrm>
          <a:prstGeom prst="rect">
            <a:avLst/>
          </a:prstGeom>
        </p:spPr>
      </p:pic>
      <p:pic>
        <p:nvPicPr>
          <p:cNvPr id="14" name="Graphic 42" descr="Office worker">
            <a:extLst>
              <a:ext uri="{FF2B5EF4-FFF2-40B4-BE49-F238E27FC236}">
                <a16:creationId xmlns:a16="http://schemas.microsoft.com/office/drawing/2014/main" id="{6FE6DE9A-E4FB-C1DC-3910-4777594D923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600665" y="3951971"/>
            <a:ext cx="735333" cy="727719"/>
          </a:xfrm>
          <a:prstGeom prst="rect">
            <a:avLst/>
          </a:prstGeom>
        </p:spPr>
      </p:pic>
      <p:pic>
        <p:nvPicPr>
          <p:cNvPr id="15" name="Graphic 14" descr="Bullseye with solid fill">
            <a:extLst>
              <a:ext uri="{FF2B5EF4-FFF2-40B4-BE49-F238E27FC236}">
                <a16:creationId xmlns:a16="http://schemas.microsoft.com/office/drawing/2014/main" id="{701EFC6B-C0D4-4F19-D399-F64A8B63984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650783" y="5821851"/>
            <a:ext cx="684722" cy="693367"/>
          </a:xfrm>
          <a:prstGeom prst="rect">
            <a:avLst/>
          </a:prstGeom>
        </p:spPr>
      </p:pic>
      <p:grpSp>
        <p:nvGrpSpPr>
          <p:cNvPr id="16" name="Crowd_funding" descr="{&quot;Key&quot;:&quot;POWER_USER_SHAPE_ICON&quot;,&quot;Value&quot;:&quot;POWER_USER_SHAPE_ICON_STYLE_1&quot;}">
            <a:extLst>
              <a:ext uri="{FF2B5EF4-FFF2-40B4-BE49-F238E27FC236}">
                <a16:creationId xmlns:a16="http://schemas.microsoft.com/office/drawing/2014/main" id="{8F328E12-6B63-516A-B467-E312CCC2EC08}"/>
              </a:ext>
            </a:extLst>
          </p:cNvPr>
          <p:cNvGrpSpPr>
            <a:grpSpLocks noChangeAspect="1"/>
          </p:cNvGrpSpPr>
          <p:nvPr>
            <p:custDataLst>
              <p:tags r:id="rId1"/>
            </p:custDataLst>
          </p:nvPr>
        </p:nvGrpSpPr>
        <p:grpSpPr>
          <a:xfrm>
            <a:off x="9704696" y="4979558"/>
            <a:ext cx="630809" cy="583982"/>
            <a:chOff x="3986213" y="1209675"/>
            <a:chExt cx="820738" cy="819151"/>
          </a:xfrm>
          <a:solidFill>
            <a:schemeClr val="accent4">
              <a:lumMod val="50000"/>
            </a:schemeClr>
          </a:solidFill>
        </p:grpSpPr>
        <p:sp>
          <p:nvSpPr>
            <p:cNvPr id="17" name="Freeform 302">
              <a:extLst>
                <a:ext uri="{FF2B5EF4-FFF2-40B4-BE49-F238E27FC236}">
                  <a16:creationId xmlns:a16="http://schemas.microsoft.com/office/drawing/2014/main" id="{F19CD5B9-39C9-CA49-06E9-9B3842FF02EF}"/>
                </a:ext>
              </a:extLst>
            </p:cNvPr>
            <p:cNvSpPr>
              <a:spLocks/>
            </p:cNvSpPr>
            <p:nvPr/>
          </p:nvSpPr>
          <p:spPr bwMode="auto">
            <a:xfrm>
              <a:off x="4319588" y="1525588"/>
              <a:ext cx="152400" cy="168275"/>
            </a:xfrm>
            <a:custGeom>
              <a:avLst/>
              <a:gdLst>
                <a:gd name="T0" fmla="*/ 101 w 201"/>
                <a:gd name="T1" fmla="*/ 221 h 221"/>
                <a:gd name="T2" fmla="*/ 201 w 201"/>
                <a:gd name="T3" fmla="*/ 121 h 221"/>
                <a:gd name="T4" fmla="*/ 201 w 201"/>
                <a:gd name="T5" fmla="*/ 100 h 221"/>
                <a:gd name="T6" fmla="*/ 101 w 201"/>
                <a:gd name="T7" fmla="*/ 0 h 221"/>
                <a:gd name="T8" fmla="*/ 0 w 201"/>
                <a:gd name="T9" fmla="*/ 100 h 221"/>
                <a:gd name="T10" fmla="*/ 0 w 201"/>
                <a:gd name="T11" fmla="*/ 121 h 221"/>
                <a:gd name="T12" fmla="*/ 101 w 201"/>
                <a:gd name="T13" fmla="*/ 221 h 221"/>
              </a:gdLst>
              <a:ahLst/>
              <a:cxnLst>
                <a:cxn ang="0">
                  <a:pos x="T0" y="T1"/>
                </a:cxn>
                <a:cxn ang="0">
                  <a:pos x="T2" y="T3"/>
                </a:cxn>
                <a:cxn ang="0">
                  <a:pos x="T4" y="T5"/>
                </a:cxn>
                <a:cxn ang="0">
                  <a:pos x="T6" y="T7"/>
                </a:cxn>
                <a:cxn ang="0">
                  <a:pos x="T8" y="T9"/>
                </a:cxn>
                <a:cxn ang="0">
                  <a:pos x="T10" y="T11"/>
                </a:cxn>
                <a:cxn ang="0">
                  <a:pos x="T12" y="T13"/>
                </a:cxn>
              </a:cxnLst>
              <a:rect l="0" t="0" r="r" b="b"/>
              <a:pathLst>
                <a:path w="201" h="221">
                  <a:moveTo>
                    <a:pt x="101" y="221"/>
                  </a:moveTo>
                  <a:cubicBezTo>
                    <a:pt x="156" y="221"/>
                    <a:pt x="201" y="176"/>
                    <a:pt x="201" y="121"/>
                  </a:cubicBezTo>
                  <a:lnTo>
                    <a:pt x="201" y="100"/>
                  </a:lnTo>
                  <a:cubicBezTo>
                    <a:pt x="201" y="45"/>
                    <a:pt x="156" y="0"/>
                    <a:pt x="101" y="0"/>
                  </a:cubicBezTo>
                  <a:cubicBezTo>
                    <a:pt x="45" y="0"/>
                    <a:pt x="0" y="45"/>
                    <a:pt x="0" y="100"/>
                  </a:cubicBezTo>
                  <a:lnTo>
                    <a:pt x="0" y="121"/>
                  </a:lnTo>
                  <a:cubicBezTo>
                    <a:pt x="0" y="176"/>
                    <a:pt x="45" y="221"/>
                    <a:pt x="101" y="22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18" name="Freeform 303">
              <a:extLst>
                <a:ext uri="{FF2B5EF4-FFF2-40B4-BE49-F238E27FC236}">
                  <a16:creationId xmlns:a16="http://schemas.microsoft.com/office/drawing/2014/main" id="{FCA1CC13-52A6-C234-9D74-54F106F64049}"/>
                </a:ext>
              </a:extLst>
            </p:cNvPr>
            <p:cNvSpPr>
              <a:spLocks/>
            </p:cNvSpPr>
            <p:nvPr/>
          </p:nvSpPr>
          <p:spPr bwMode="auto">
            <a:xfrm>
              <a:off x="4225929" y="1716087"/>
              <a:ext cx="339725" cy="312739"/>
            </a:xfrm>
            <a:custGeom>
              <a:avLst/>
              <a:gdLst>
                <a:gd name="T0" fmla="*/ 364 w 446"/>
                <a:gd name="T1" fmla="*/ 0 h 410"/>
                <a:gd name="T2" fmla="*/ 82 w 446"/>
                <a:gd name="T3" fmla="*/ 0 h 410"/>
                <a:gd name="T4" fmla="*/ 1 w 446"/>
                <a:gd name="T5" fmla="*/ 83 h 410"/>
                <a:gd name="T6" fmla="*/ 6 w 446"/>
                <a:gd name="T7" fmla="*/ 338 h 410"/>
                <a:gd name="T8" fmla="*/ 84 w 446"/>
                <a:gd name="T9" fmla="*/ 338 h 410"/>
                <a:gd name="T10" fmla="*/ 84 w 446"/>
                <a:gd name="T11" fmla="*/ 150 h 410"/>
                <a:gd name="T12" fmla="*/ 109 w 446"/>
                <a:gd name="T13" fmla="*/ 150 h 410"/>
                <a:gd name="T14" fmla="*/ 109 w 446"/>
                <a:gd name="T15" fmla="*/ 410 h 410"/>
                <a:gd name="T16" fmla="*/ 337 w 446"/>
                <a:gd name="T17" fmla="*/ 410 h 410"/>
                <a:gd name="T18" fmla="*/ 337 w 446"/>
                <a:gd name="T19" fmla="*/ 150 h 410"/>
                <a:gd name="T20" fmla="*/ 361 w 446"/>
                <a:gd name="T21" fmla="*/ 150 h 410"/>
                <a:gd name="T22" fmla="*/ 361 w 446"/>
                <a:gd name="T23" fmla="*/ 338 h 410"/>
                <a:gd name="T24" fmla="*/ 440 w 446"/>
                <a:gd name="T25" fmla="*/ 338 h 410"/>
                <a:gd name="T26" fmla="*/ 444 w 446"/>
                <a:gd name="T27" fmla="*/ 83 h 410"/>
                <a:gd name="T28" fmla="*/ 364 w 446"/>
                <a:gd name="T29"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6" h="410">
                  <a:moveTo>
                    <a:pt x="364" y="0"/>
                  </a:moveTo>
                  <a:lnTo>
                    <a:pt x="82" y="0"/>
                  </a:lnTo>
                  <a:cubicBezTo>
                    <a:pt x="36" y="0"/>
                    <a:pt x="0" y="37"/>
                    <a:pt x="1" y="83"/>
                  </a:cubicBezTo>
                  <a:lnTo>
                    <a:pt x="6" y="338"/>
                  </a:lnTo>
                  <a:lnTo>
                    <a:pt x="84" y="338"/>
                  </a:lnTo>
                  <a:lnTo>
                    <a:pt x="84" y="150"/>
                  </a:lnTo>
                  <a:lnTo>
                    <a:pt x="109" y="150"/>
                  </a:lnTo>
                  <a:lnTo>
                    <a:pt x="109" y="410"/>
                  </a:lnTo>
                  <a:lnTo>
                    <a:pt x="337" y="410"/>
                  </a:lnTo>
                  <a:lnTo>
                    <a:pt x="337" y="150"/>
                  </a:lnTo>
                  <a:lnTo>
                    <a:pt x="361" y="150"/>
                  </a:lnTo>
                  <a:lnTo>
                    <a:pt x="361" y="338"/>
                  </a:lnTo>
                  <a:lnTo>
                    <a:pt x="440" y="338"/>
                  </a:lnTo>
                  <a:lnTo>
                    <a:pt x="444" y="83"/>
                  </a:lnTo>
                  <a:cubicBezTo>
                    <a:pt x="446" y="37"/>
                    <a:pt x="409" y="0"/>
                    <a:pt x="36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19" name="Freeform 304">
              <a:extLst>
                <a:ext uri="{FF2B5EF4-FFF2-40B4-BE49-F238E27FC236}">
                  <a16:creationId xmlns:a16="http://schemas.microsoft.com/office/drawing/2014/main" id="{B4802E50-C623-68E9-DA7A-95879D0E93FD}"/>
                </a:ext>
              </a:extLst>
            </p:cNvPr>
            <p:cNvSpPr>
              <a:spLocks/>
            </p:cNvSpPr>
            <p:nvPr/>
          </p:nvSpPr>
          <p:spPr bwMode="auto">
            <a:xfrm>
              <a:off x="4560888" y="1476375"/>
              <a:ext cx="152400" cy="168275"/>
            </a:xfrm>
            <a:custGeom>
              <a:avLst/>
              <a:gdLst>
                <a:gd name="T0" fmla="*/ 0 w 201"/>
                <a:gd name="T1" fmla="*/ 100 h 221"/>
                <a:gd name="T2" fmla="*/ 0 w 201"/>
                <a:gd name="T3" fmla="*/ 121 h 221"/>
                <a:gd name="T4" fmla="*/ 100 w 201"/>
                <a:gd name="T5" fmla="*/ 221 h 221"/>
                <a:gd name="T6" fmla="*/ 201 w 201"/>
                <a:gd name="T7" fmla="*/ 121 h 221"/>
                <a:gd name="T8" fmla="*/ 201 w 201"/>
                <a:gd name="T9" fmla="*/ 100 h 221"/>
                <a:gd name="T10" fmla="*/ 100 w 201"/>
                <a:gd name="T11" fmla="*/ 0 h 221"/>
                <a:gd name="T12" fmla="*/ 0 w 201"/>
                <a:gd name="T13" fmla="*/ 100 h 221"/>
              </a:gdLst>
              <a:ahLst/>
              <a:cxnLst>
                <a:cxn ang="0">
                  <a:pos x="T0" y="T1"/>
                </a:cxn>
                <a:cxn ang="0">
                  <a:pos x="T2" y="T3"/>
                </a:cxn>
                <a:cxn ang="0">
                  <a:pos x="T4" y="T5"/>
                </a:cxn>
                <a:cxn ang="0">
                  <a:pos x="T6" y="T7"/>
                </a:cxn>
                <a:cxn ang="0">
                  <a:pos x="T8" y="T9"/>
                </a:cxn>
                <a:cxn ang="0">
                  <a:pos x="T10" y="T11"/>
                </a:cxn>
                <a:cxn ang="0">
                  <a:pos x="T12" y="T13"/>
                </a:cxn>
              </a:cxnLst>
              <a:rect l="0" t="0" r="r" b="b"/>
              <a:pathLst>
                <a:path w="201" h="221">
                  <a:moveTo>
                    <a:pt x="0" y="100"/>
                  </a:moveTo>
                  <a:lnTo>
                    <a:pt x="0" y="121"/>
                  </a:lnTo>
                  <a:cubicBezTo>
                    <a:pt x="0" y="176"/>
                    <a:pt x="45" y="221"/>
                    <a:pt x="100" y="221"/>
                  </a:cubicBezTo>
                  <a:cubicBezTo>
                    <a:pt x="156" y="221"/>
                    <a:pt x="201" y="176"/>
                    <a:pt x="201" y="121"/>
                  </a:cubicBezTo>
                  <a:lnTo>
                    <a:pt x="201" y="100"/>
                  </a:lnTo>
                  <a:cubicBezTo>
                    <a:pt x="201" y="45"/>
                    <a:pt x="156" y="0"/>
                    <a:pt x="100" y="0"/>
                  </a:cubicBezTo>
                  <a:cubicBezTo>
                    <a:pt x="45" y="0"/>
                    <a:pt x="0" y="45"/>
                    <a:pt x="0" y="10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20" name="Freeform 305">
              <a:extLst>
                <a:ext uri="{FF2B5EF4-FFF2-40B4-BE49-F238E27FC236}">
                  <a16:creationId xmlns:a16="http://schemas.microsoft.com/office/drawing/2014/main" id="{9C1B30B2-0D7D-B58A-BE20-05488FAEC46B}"/>
                </a:ext>
              </a:extLst>
            </p:cNvPr>
            <p:cNvSpPr>
              <a:spLocks/>
            </p:cNvSpPr>
            <p:nvPr/>
          </p:nvSpPr>
          <p:spPr bwMode="auto">
            <a:xfrm>
              <a:off x="4079875" y="1476375"/>
              <a:ext cx="152400" cy="168275"/>
            </a:xfrm>
            <a:custGeom>
              <a:avLst/>
              <a:gdLst>
                <a:gd name="T0" fmla="*/ 100 w 201"/>
                <a:gd name="T1" fmla="*/ 221 h 221"/>
                <a:gd name="T2" fmla="*/ 201 w 201"/>
                <a:gd name="T3" fmla="*/ 121 h 221"/>
                <a:gd name="T4" fmla="*/ 201 w 201"/>
                <a:gd name="T5" fmla="*/ 100 h 221"/>
                <a:gd name="T6" fmla="*/ 100 w 201"/>
                <a:gd name="T7" fmla="*/ 0 h 221"/>
                <a:gd name="T8" fmla="*/ 0 w 201"/>
                <a:gd name="T9" fmla="*/ 100 h 221"/>
                <a:gd name="T10" fmla="*/ 0 w 201"/>
                <a:gd name="T11" fmla="*/ 121 h 221"/>
                <a:gd name="T12" fmla="*/ 100 w 201"/>
                <a:gd name="T13" fmla="*/ 221 h 221"/>
              </a:gdLst>
              <a:ahLst/>
              <a:cxnLst>
                <a:cxn ang="0">
                  <a:pos x="T0" y="T1"/>
                </a:cxn>
                <a:cxn ang="0">
                  <a:pos x="T2" y="T3"/>
                </a:cxn>
                <a:cxn ang="0">
                  <a:pos x="T4" y="T5"/>
                </a:cxn>
                <a:cxn ang="0">
                  <a:pos x="T6" y="T7"/>
                </a:cxn>
                <a:cxn ang="0">
                  <a:pos x="T8" y="T9"/>
                </a:cxn>
                <a:cxn ang="0">
                  <a:pos x="T10" y="T11"/>
                </a:cxn>
                <a:cxn ang="0">
                  <a:pos x="T12" y="T13"/>
                </a:cxn>
              </a:cxnLst>
              <a:rect l="0" t="0" r="r" b="b"/>
              <a:pathLst>
                <a:path w="201" h="221">
                  <a:moveTo>
                    <a:pt x="100" y="221"/>
                  </a:moveTo>
                  <a:cubicBezTo>
                    <a:pt x="156" y="221"/>
                    <a:pt x="201" y="176"/>
                    <a:pt x="201" y="121"/>
                  </a:cubicBezTo>
                  <a:lnTo>
                    <a:pt x="201" y="100"/>
                  </a:lnTo>
                  <a:cubicBezTo>
                    <a:pt x="201" y="45"/>
                    <a:pt x="156" y="0"/>
                    <a:pt x="100" y="0"/>
                  </a:cubicBezTo>
                  <a:cubicBezTo>
                    <a:pt x="45" y="0"/>
                    <a:pt x="0" y="45"/>
                    <a:pt x="0" y="100"/>
                  </a:cubicBezTo>
                  <a:lnTo>
                    <a:pt x="0" y="121"/>
                  </a:lnTo>
                  <a:cubicBezTo>
                    <a:pt x="0" y="176"/>
                    <a:pt x="45" y="221"/>
                    <a:pt x="100" y="22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21" name="Freeform 306">
              <a:extLst>
                <a:ext uri="{FF2B5EF4-FFF2-40B4-BE49-F238E27FC236}">
                  <a16:creationId xmlns:a16="http://schemas.microsoft.com/office/drawing/2014/main" id="{1AD3CDC4-D8EF-8C7A-AA30-70AF2B0BB6C7}"/>
                </a:ext>
              </a:extLst>
            </p:cNvPr>
            <p:cNvSpPr>
              <a:spLocks/>
            </p:cNvSpPr>
            <p:nvPr/>
          </p:nvSpPr>
          <p:spPr bwMode="auto">
            <a:xfrm>
              <a:off x="4481513" y="1666875"/>
              <a:ext cx="325438" cy="306388"/>
            </a:xfrm>
            <a:custGeom>
              <a:avLst/>
              <a:gdLst>
                <a:gd name="T0" fmla="*/ 345 w 427"/>
                <a:gd name="T1" fmla="*/ 0 h 403"/>
                <a:gd name="T2" fmla="*/ 63 w 427"/>
                <a:gd name="T3" fmla="*/ 0 h 403"/>
                <a:gd name="T4" fmla="*/ 0 w 427"/>
                <a:gd name="T5" fmla="*/ 31 h 403"/>
                <a:gd name="T6" fmla="*/ 30 w 427"/>
                <a:gd name="T7" fmla="*/ 31 h 403"/>
                <a:gd name="T8" fmla="*/ 111 w 427"/>
                <a:gd name="T9" fmla="*/ 66 h 403"/>
                <a:gd name="T10" fmla="*/ 143 w 427"/>
                <a:gd name="T11" fmla="*/ 149 h 403"/>
                <a:gd name="T12" fmla="*/ 139 w 427"/>
                <a:gd name="T13" fmla="*/ 403 h 403"/>
                <a:gd name="T14" fmla="*/ 318 w 427"/>
                <a:gd name="T15" fmla="*/ 403 h 403"/>
                <a:gd name="T16" fmla="*/ 318 w 427"/>
                <a:gd name="T17" fmla="*/ 150 h 403"/>
                <a:gd name="T18" fmla="*/ 342 w 427"/>
                <a:gd name="T19" fmla="*/ 150 h 403"/>
                <a:gd name="T20" fmla="*/ 342 w 427"/>
                <a:gd name="T21" fmla="*/ 338 h 403"/>
                <a:gd name="T22" fmla="*/ 421 w 427"/>
                <a:gd name="T23" fmla="*/ 338 h 403"/>
                <a:gd name="T24" fmla="*/ 425 w 427"/>
                <a:gd name="T25" fmla="*/ 84 h 403"/>
                <a:gd name="T26" fmla="*/ 345 w 427"/>
                <a:gd name="T2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7" h="403">
                  <a:moveTo>
                    <a:pt x="345" y="0"/>
                  </a:moveTo>
                  <a:lnTo>
                    <a:pt x="63" y="0"/>
                  </a:lnTo>
                  <a:cubicBezTo>
                    <a:pt x="37" y="0"/>
                    <a:pt x="15" y="13"/>
                    <a:pt x="0" y="31"/>
                  </a:cubicBezTo>
                  <a:lnTo>
                    <a:pt x="30" y="31"/>
                  </a:lnTo>
                  <a:cubicBezTo>
                    <a:pt x="61" y="31"/>
                    <a:pt x="90" y="44"/>
                    <a:pt x="111" y="66"/>
                  </a:cubicBezTo>
                  <a:cubicBezTo>
                    <a:pt x="133" y="88"/>
                    <a:pt x="144" y="118"/>
                    <a:pt x="143" y="149"/>
                  </a:cubicBezTo>
                  <a:lnTo>
                    <a:pt x="139" y="403"/>
                  </a:lnTo>
                  <a:lnTo>
                    <a:pt x="318" y="403"/>
                  </a:lnTo>
                  <a:lnTo>
                    <a:pt x="318" y="150"/>
                  </a:lnTo>
                  <a:lnTo>
                    <a:pt x="342" y="150"/>
                  </a:lnTo>
                  <a:lnTo>
                    <a:pt x="342" y="338"/>
                  </a:lnTo>
                  <a:lnTo>
                    <a:pt x="421" y="338"/>
                  </a:lnTo>
                  <a:lnTo>
                    <a:pt x="425" y="84"/>
                  </a:lnTo>
                  <a:cubicBezTo>
                    <a:pt x="427" y="38"/>
                    <a:pt x="391" y="0"/>
                    <a:pt x="345"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22" name="Freeform 307">
              <a:extLst>
                <a:ext uri="{FF2B5EF4-FFF2-40B4-BE49-F238E27FC236}">
                  <a16:creationId xmlns:a16="http://schemas.microsoft.com/office/drawing/2014/main" id="{CCB9428F-9678-991D-13D7-250DEB1D73FB}"/>
                </a:ext>
              </a:extLst>
            </p:cNvPr>
            <p:cNvSpPr>
              <a:spLocks/>
            </p:cNvSpPr>
            <p:nvPr/>
          </p:nvSpPr>
          <p:spPr bwMode="auto">
            <a:xfrm>
              <a:off x="3986213" y="1666875"/>
              <a:ext cx="325438" cy="306388"/>
            </a:xfrm>
            <a:custGeom>
              <a:avLst/>
              <a:gdLst>
                <a:gd name="T0" fmla="*/ 398 w 427"/>
                <a:gd name="T1" fmla="*/ 31 h 403"/>
                <a:gd name="T2" fmla="*/ 427 w 427"/>
                <a:gd name="T3" fmla="*/ 31 h 403"/>
                <a:gd name="T4" fmla="*/ 364 w 427"/>
                <a:gd name="T5" fmla="*/ 0 h 403"/>
                <a:gd name="T6" fmla="*/ 82 w 427"/>
                <a:gd name="T7" fmla="*/ 0 h 403"/>
                <a:gd name="T8" fmla="*/ 2 w 427"/>
                <a:gd name="T9" fmla="*/ 84 h 403"/>
                <a:gd name="T10" fmla="*/ 6 w 427"/>
                <a:gd name="T11" fmla="*/ 338 h 403"/>
                <a:gd name="T12" fmla="*/ 85 w 427"/>
                <a:gd name="T13" fmla="*/ 338 h 403"/>
                <a:gd name="T14" fmla="*/ 85 w 427"/>
                <a:gd name="T15" fmla="*/ 150 h 403"/>
                <a:gd name="T16" fmla="*/ 109 w 427"/>
                <a:gd name="T17" fmla="*/ 150 h 403"/>
                <a:gd name="T18" fmla="*/ 109 w 427"/>
                <a:gd name="T19" fmla="*/ 403 h 403"/>
                <a:gd name="T20" fmla="*/ 289 w 427"/>
                <a:gd name="T21" fmla="*/ 403 h 403"/>
                <a:gd name="T22" fmla="*/ 284 w 427"/>
                <a:gd name="T23" fmla="*/ 148 h 403"/>
                <a:gd name="T24" fmla="*/ 316 w 427"/>
                <a:gd name="T25" fmla="*/ 66 h 403"/>
                <a:gd name="T26" fmla="*/ 398 w 427"/>
                <a:gd name="T27" fmla="*/ 31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7" h="403">
                  <a:moveTo>
                    <a:pt x="398" y="31"/>
                  </a:moveTo>
                  <a:lnTo>
                    <a:pt x="427" y="31"/>
                  </a:lnTo>
                  <a:cubicBezTo>
                    <a:pt x="412" y="13"/>
                    <a:pt x="390" y="0"/>
                    <a:pt x="364" y="0"/>
                  </a:cubicBezTo>
                  <a:lnTo>
                    <a:pt x="82" y="0"/>
                  </a:lnTo>
                  <a:cubicBezTo>
                    <a:pt x="37" y="0"/>
                    <a:pt x="0" y="38"/>
                    <a:pt x="2" y="84"/>
                  </a:cubicBezTo>
                  <a:lnTo>
                    <a:pt x="6" y="338"/>
                  </a:lnTo>
                  <a:lnTo>
                    <a:pt x="85" y="338"/>
                  </a:lnTo>
                  <a:lnTo>
                    <a:pt x="85" y="150"/>
                  </a:lnTo>
                  <a:lnTo>
                    <a:pt x="109" y="150"/>
                  </a:lnTo>
                  <a:lnTo>
                    <a:pt x="109" y="403"/>
                  </a:lnTo>
                  <a:lnTo>
                    <a:pt x="289" y="403"/>
                  </a:lnTo>
                  <a:lnTo>
                    <a:pt x="284" y="148"/>
                  </a:lnTo>
                  <a:cubicBezTo>
                    <a:pt x="283" y="118"/>
                    <a:pt x="294" y="88"/>
                    <a:pt x="316" y="66"/>
                  </a:cubicBezTo>
                  <a:cubicBezTo>
                    <a:pt x="338" y="44"/>
                    <a:pt x="367" y="31"/>
                    <a:pt x="398" y="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23" name="Freeform 308">
              <a:extLst>
                <a:ext uri="{FF2B5EF4-FFF2-40B4-BE49-F238E27FC236}">
                  <a16:creationId xmlns:a16="http://schemas.microsoft.com/office/drawing/2014/main" id="{1B1E292E-3B16-DCE7-7A63-06DF7973CCF6}"/>
                </a:ext>
              </a:extLst>
            </p:cNvPr>
            <p:cNvSpPr>
              <a:spLocks/>
            </p:cNvSpPr>
            <p:nvPr/>
          </p:nvSpPr>
          <p:spPr bwMode="auto">
            <a:xfrm>
              <a:off x="4340225" y="1281113"/>
              <a:ext cx="112713" cy="211138"/>
            </a:xfrm>
            <a:custGeom>
              <a:avLst/>
              <a:gdLst>
                <a:gd name="T0" fmla="*/ 57 w 148"/>
                <a:gd name="T1" fmla="*/ 0 h 277"/>
                <a:gd name="T2" fmla="*/ 57 w 148"/>
                <a:gd name="T3" fmla="*/ 27 h 277"/>
                <a:gd name="T4" fmla="*/ 0 w 148"/>
                <a:gd name="T5" fmla="*/ 90 h 277"/>
                <a:gd name="T6" fmla="*/ 74 w 148"/>
                <a:gd name="T7" fmla="*/ 155 h 277"/>
                <a:gd name="T8" fmla="*/ 114 w 148"/>
                <a:gd name="T9" fmla="*/ 186 h 277"/>
                <a:gd name="T10" fmla="*/ 74 w 148"/>
                <a:gd name="T11" fmla="*/ 218 h 277"/>
                <a:gd name="T12" fmla="*/ 33 w 148"/>
                <a:gd name="T13" fmla="*/ 186 h 277"/>
                <a:gd name="T14" fmla="*/ 0 w 148"/>
                <a:gd name="T15" fmla="*/ 186 h 277"/>
                <a:gd name="T16" fmla="*/ 57 w 148"/>
                <a:gd name="T17" fmla="*/ 249 h 277"/>
                <a:gd name="T18" fmla="*/ 57 w 148"/>
                <a:gd name="T19" fmla="*/ 277 h 277"/>
                <a:gd name="T20" fmla="*/ 90 w 148"/>
                <a:gd name="T21" fmla="*/ 277 h 277"/>
                <a:gd name="T22" fmla="*/ 90 w 148"/>
                <a:gd name="T23" fmla="*/ 249 h 277"/>
                <a:gd name="T24" fmla="*/ 148 w 148"/>
                <a:gd name="T25" fmla="*/ 186 h 277"/>
                <a:gd name="T26" fmla="*/ 74 w 148"/>
                <a:gd name="T27" fmla="*/ 122 h 277"/>
                <a:gd name="T28" fmla="*/ 33 w 148"/>
                <a:gd name="T29" fmla="*/ 90 h 277"/>
                <a:gd name="T30" fmla="*/ 74 w 148"/>
                <a:gd name="T31" fmla="*/ 59 h 277"/>
                <a:gd name="T32" fmla="*/ 114 w 148"/>
                <a:gd name="T33" fmla="*/ 90 h 277"/>
                <a:gd name="T34" fmla="*/ 148 w 148"/>
                <a:gd name="T35" fmla="*/ 90 h 277"/>
                <a:gd name="T36" fmla="*/ 90 w 148"/>
                <a:gd name="T37" fmla="*/ 27 h 277"/>
                <a:gd name="T38" fmla="*/ 90 w 148"/>
                <a:gd name="T39" fmla="*/ 0 h 277"/>
                <a:gd name="T40" fmla="*/ 57 w 148"/>
                <a:gd name="T41"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8" h="277">
                  <a:moveTo>
                    <a:pt x="57" y="0"/>
                  </a:moveTo>
                  <a:lnTo>
                    <a:pt x="57" y="27"/>
                  </a:lnTo>
                  <a:cubicBezTo>
                    <a:pt x="24" y="34"/>
                    <a:pt x="0" y="60"/>
                    <a:pt x="0" y="90"/>
                  </a:cubicBezTo>
                  <a:cubicBezTo>
                    <a:pt x="0" y="123"/>
                    <a:pt x="22" y="155"/>
                    <a:pt x="74" y="155"/>
                  </a:cubicBezTo>
                  <a:cubicBezTo>
                    <a:pt x="99" y="155"/>
                    <a:pt x="114" y="167"/>
                    <a:pt x="114" y="186"/>
                  </a:cubicBezTo>
                  <a:cubicBezTo>
                    <a:pt x="114" y="204"/>
                    <a:pt x="96" y="218"/>
                    <a:pt x="74" y="218"/>
                  </a:cubicBezTo>
                  <a:cubicBezTo>
                    <a:pt x="51" y="218"/>
                    <a:pt x="33" y="204"/>
                    <a:pt x="33" y="186"/>
                  </a:cubicBezTo>
                  <a:lnTo>
                    <a:pt x="0" y="186"/>
                  </a:lnTo>
                  <a:cubicBezTo>
                    <a:pt x="0" y="217"/>
                    <a:pt x="24" y="243"/>
                    <a:pt x="57" y="249"/>
                  </a:cubicBezTo>
                  <a:lnTo>
                    <a:pt x="57" y="277"/>
                  </a:lnTo>
                  <a:lnTo>
                    <a:pt x="90" y="277"/>
                  </a:lnTo>
                  <a:lnTo>
                    <a:pt x="90" y="249"/>
                  </a:lnTo>
                  <a:cubicBezTo>
                    <a:pt x="123" y="243"/>
                    <a:pt x="148" y="217"/>
                    <a:pt x="148" y="186"/>
                  </a:cubicBezTo>
                  <a:cubicBezTo>
                    <a:pt x="148" y="148"/>
                    <a:pt x="117" y="122"/>
                    <a:pt x="74" y="122"/>
                  </a:cubicBezTo>
                  <a:cubicBezTo>
                    <a:pt x="48" y="122"/>
                    <a:pt x="33" y="110"/>
                    <a:pt x="33" y="90"/>
                  </a:cubicBezTo>
                  <a:cubicBezTo>
                    <a:pt x="33" y="73"/>
                    <a:pt x="51" y="59"/>
                    <a:pt x="74" y="59"/>
                  </a:cubicBezTo>
                  <a:cubicBezTo>
                    <a:pt x="96" y="59"/>
                    <a:pt x="114" y="73"/>
                    <a:pt x="114" y="90"/>
                  </a:cubicBezTo>
                  <a:lnTo>
                    <a:pt x="148" y="90"/>
                  </a:lnTo>
                  <a:cubicBezTo>
                    <a:pt x="148" y="60"/>
                    <a:pt x="123" y="34"/>
                    <a:pt x="90" y="27"/>
                  </a:cubicBezTo>
                  <a:lnTo>
                    <a:pt x="90" y="0"/>
                  </a:lnTo>
                  <a:lnTo>
                    <a:pt x="5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24" name="Freeform 309">
              <a:extLst>
                <a:ext uri="{FF2B5EF4-FFF2-40B4-BE49-F238E27FC236}">
                  <a16:creationId xmlns:a16="http://schemas.microsoft.com/office/drawing/2014/main" id="{9EBDD392-C34F-1DFC-3EB2-DB21C1BA333C}"/>
                </a:ext>
              </a:extLst>
            </p:cNvPr>
            <p:cNvSpPr>
              <a:spLocks/>
            </p:cNvSpPr>
            <p:nvPr/>
          </p:nvSpPr>
          <p:spPr bwMode="auto">
            <a:xfrm>
              <a:off x="4489450" y="1231900"/>
              <a:ext cx="33338" cy="33338"/>
            </a:xfrm>
            <a:custGeom>
              <a:avLst/>
              <a:gdLst>
                <a:gd name="T0" fmla="*/ 13 w 21"/>
                <a:gd name="T1" fmla="*/ 21 h 21"/>
                <a:gd name="T2" fmla="*/ 21 w 21"/>
                <a:gd name="T3" fmla="*/ 7 h 21"/>
                <a:gd name="T4" fmla="*/ 7 w 21"/>
                <a:gd name="T5" fmla="*/ 0 h 21"/>
                <a:gd name="T6" fmla="*/ 0 w 21"/>
                <a:gd name="T7" fmla="*/ 14 h 21"/>
                <a:gd name="T8" fmla="*/ 7 w 21"/>
                <a:gd name="T9" fmla="*/ 17 h 21"/>
                <a:gd name="T10" fmla="*/ 13 w 21"/>
                <a:gd name="T11" fmla="*/ 21 h 21"/>
              </a:gdLst>
              <a:ahLst/>
              <a:cxnLst>
                <a:cxn ang="0">
                  <a:pos x="T0" y="T1"/>
                </a:cxn>
                <a:cxn ang="0">
                  <a:pos x="T2" y="T3"/>
                </a:cxn>
                <a:cxn ang="0">
                  <a:pos x="T4" y="T5"/>
                </a:cxn>
                <a:cxn ang="0">
                  <a:pos x="T6" y="T7"/>
                </a:cxn>
                <a:cxn ang="0">
                  <a:pos x="T8" y="T9"/>
                </a:cxn>
                <a:cxn ang="0">
                  <a:pos x="T10" y="T11"/>
                </a:cxn>
              </a:cxnLst>
              <a:rect l="0" t="0" r="r" b="b"/>
              <a:pathLst>
                <a:path w="21" h="21">
                  <a:moveTo>
                    <a:pt x="13" y="21"/>
                  </a:moveTo>
                  <a:lnTo>
                    <a:pt x="21" y="7"/>
                  </a:lnTo>
                  <a:lnTo>
                    <a:pt x="7" y="0"/>
                  </a:lnTo>
                  <a:lnTo>
                    <a:pt x="0" y="14"/>
                  </a:lnTo>
                  <a:lnTo>
                    <a:pt x="7" y="17"/>
                  </a:lnTo>
                  <a:lnTo>
                    <a:pt x="13" y="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25" name="Freeform 310">
              <a:extLst>
                <a:ext uri="{FF2B5EF4-FFF2-40B4-BE49-F238E27FC236}">
                  <a16:creationId xmlns:a16="http://schemas.microsoft.com/office/drawing/2014/main" id="{4874E0DB-1F20-0005-E4AF-71A688CB1B47}"/>
                </a:ext>
              </a:extLst>
            </p:cNvPr>
            <p:cNvSpPr>
              <a:spLocks/>
            </p:cNvSpPr>
            <p:nvPr/>
          </p:nvSpPr>
          <p:spPr bwMode="auto">
            <a:xfrm>
              <a:off x="4535488" y="1262063"/>
              <a:ext cx="34925" cy="36513"/>
            </a:xfrm>
            <a:custGeom>
              <a:avLst/>
              <a:gdLst>
                <a:gd name="T0" fmla="*/ 12 w 22"/>
                <a:gd name="T1" fmla="*/ 23 h 23"/>
                <a:gd name="T2" fmla="*/ 22 w 22"/>
                <a:gd name="T3" fmla="*/ 11 h 23"/>
                <a:gd name="T4" fmla="*/ 10 w 22"/>
                <a:gd name="T5" fmla="*/ 0 h 23"/>
                <a:gd name="T6" fmla="*/ 0 w 22"/>
                <a:gd name="T7" fmla="*/ 12 h 23"/>
                <a:gd name="T8" fmla="*/ 6 w 22"/>
                <a:gd name="T9" fmla="*/ 17 h 23"/>
                <a:gd name="T10" fmla="*/ 12 w 22"/>
                <a:gd name="T11" fmla="*/ 23 h 23"/>
              </a:gdLst>
              <a:ahLst/>
              <a:cxnLst>
                <a:cxn ang="0">
                  <a:pos x="T0" y="T1"/>
                </a:cxn>
                <a:cxn ang="0">
                  <a:pos x="T2" y="T3"/>
                </a:cxn>
                <a:cxn ang="0">
                  <a:pos x="T4" y="T5"/>
                </a:cxn>
                <a:cxn ang="0">
                  <a:pos x="T6" y="T7"/>
                </a:cxn>
                <a:cxn ang="0">
                  <a:pos x="T8" y="T9"/>
                </a:cxn>
                <a:cxn ang="0">
                  <a:pos x="T10" y="T11"/>
                </a:cxn>
              </a:cxnLst>
              <a:rect l="0" t="0" r="r" b="b"/>
              <a:pathLst>
                <a:path w="22" h="23">
                  <a:moveTo>
                    <a:pt x="12" y="23"/>
                  </a:moveTo>
                  <a:lnTo>
                    <a:pt x="22" y="11"/>
                  </a:lnTo>
                  <a:lnTo>
                    <a:pt x="10" y="0"/>
                  </a:lnTo>
                  <a:lnTo>
                    <a:pt x="0" y="12"/>
                  </a:lnTo>
                  <a:lnTo>
                    <a:pt x="6" y="17"/>
                  </a:lnTo>
                  <a:lnTo>
                    <a:pt x="12" y="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26" name="Freeform 311">
              <a:extLst>
                <a:ext uri="{FF2B5EF4-FFF2-40B4-BE49-F238E27FC236}">
                  <a16:creationId xmlns:a16="http://schemas.microsoft.com/office/drawing/2014/main" id="{FB60F15F-B102-4FBE-582A-BA6AA35936A4}"/>
                </a:ext>
              </a:extLst>
            </p:cNvPr>
            <p:cNvSpPr>
              <a:spLocks/>
            </p:cNvSpPr>
            <p:nvPr/>
          </p:nvSpPr>
          <p:spPr bwMode="auto">
            <a:xfrm>
              <a:off x="4602163" y="1355725"/>
              <a:ext cx="33338" cy="33338"/>
            </a:xfrm>
            <a:custGeom>
              <a:avLst/>
              <a:gdLst>
                <a:gd name="T0" fmla="*/ 3 w 21"/>
                <a:gd name="T1" fmla="*/ 14 h 21"/>
                <a:gd name="T2" fmla="*/ 6 w 21"/>
                <a:gd name="T3" fmla="*/ 21 h 21"/>
                <a:gd name="T4" fmla="*/ 21 w 21"/>
                <a:gd name="T5" fmla="*/ 15 h 21"/>
                <a:gd name="T6" fmla="*/ 15 w 21"/>
                <a:gd name="T7" fmla="*/ 0 h 21"/>
                <a:gd name="T8" fmla="*/ 0 w 21"/>
                <a:gd name="T9" fmla="*/ 6 h 21"/>
                <a:gd name="T10" fmla="*/ 3 w 21"/>
                <a:gd name="T11" fmla="*/ 14 h 21"/>
              </a:gdLst>
              <a:ahLst/>
              <a:cxnLst>
                <a:cxn ang="0">
                  <a:pos x="T0" y="T1"/>
                </a:cxn>
                <a:cxn ang="0">
                  <a:pos x="T2" y="T3"/>
                </a:cxn>
                <a:cxn ang="0">
                  <a:pos x="T4" y="T5"/>
                </a:cxn>
                <a:cxn ang="0">
                  <a:pos x="T6" y="T7"/>
                </a:cxn>
                <a:cxn ang="0">
                  <a:pos x="T8" y="T9"/>
                </a:cxn>
                <a:cxn ang="0">
                  <a:pos x="T10" y="T11"/>
                </a:cxn>
              </a:cxnLst>
              <a:rect l="0" t="0" r="r" b="b"/>
              <a:pathLst>
                <a:path w="21" h="21">
                  <a:moveTo>
                    <a:pt x="3" y="14"/>
                  </a:moveTo>
                  <a:lnTo>
                    <a:pt x="6" y="21"/>
                  </a:lnTo>
                  <a:lnTo>
                    <a:pt x="21" y="15"/>
                  </a:lnTo>
                  <a:lnTo>
                    <a:pt x="15" y="0"/>
                  </a:lnTo>
                  <a:lnTo>
                    <a:pt x="0" y="6"/>
                  </a:lnTo>
                  <a:lnTo>
                    <a:pt x="3" y="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27" name="Freeform 312">
              <a:extLst>
                <a:ext uri="{FF2B5EF4-FFF2-40B4-BE49-F238E27FC236}">
                  <a16:creationId xmlns:a16="http://schemas.microsoft.com/office/drawing/2014/main" id="{96601E24-0FCF-5341-9A26-C77F8D822E68}"/>
                </a:ext>
              </a:extLst>
            </p:cNvPr>
            <p:cNvSpPr>
              <a:spLocks/>
            </p:cNvSpPr>
            <p:nvPr/>
          </p:nvSpPr>
          <p:spPr bwMode="auto">
            <a:xfrm>
              <a:off x="4437063" y="1212850"/>
              <a:ext cx="30163" cy="31750"/>
            </a:xfrm>
            <a:custGeom>
              <a:avLst/>
              <a:gdLst>
                <a:gd name="T0" fmla="*/ 15 w 19"/>
                <a:gd name="T1" fmla="*/ 20 h 20"/>
                <a:gd name="T2" fmla="*/ 19 w 19"/>
                <a:gd name="T3" fmla="*/ 4 h 20"/>
                <a:gd name="T4" fmla="*/ 4 w 19"/>
                <a:gd name="T5" fmla="*/ 0 h 20"/>
                <a:gd name="T6" fmla="*/ 0 w 19"/>
                <a:gd name="T7" fmla="*/ 16 h 20"/>
                <a:gd name="T8" fmla="*/ 8 w 19"/>
                <a:gd name="T9" fmla="*/ 18 h 20"/>
                <a:gd name="T10" fmla="*/ 15 w 19"/>
                <a:gd name="T11" fmla="*/ 20 h 20"/>
              </a:gdLst>
              <a:ahLst/>
              <a:cxnLst>
                <a:cxn ang="0">
                  <a:pos x="T0" y="T1"/>
                </a:cxn>
                <a:cxn ang="0">
                  <a:pos x="T2" y="T3"/>
                </a:cxn>
                <a:cxn ang="0">
                  <a:pos x="T4" y="T5"/>
                </a:cxn>
                <a:cxn ang="0">
                  <a:pos x="T6" y="T7"/>
                </a:cxn>
                <a:cxn ang="0">
                  <a:pos x="T8" y="T9"/>
                </a:cxn>
                <a:cxn ang="0">
                  <a:pos x="T10" y="T11"/>
                </a:cxn>
              </a:cxnLst>
              <a:rect l="0" t="0" r="r" b="b"/>
              <a:pathLst>
                <a:path w="19" h="20">
                  <a:moveTo>
                    <a:pt x="15" y="20"/>
                  </a:moveTo>
                  <a:lnTo>
                    <a:pt x="19" y="4"/>
                  </a:lnTo>
                  <a:lnTo>
                    <a:pt x="4" y="0"/>
                  </a:lnTo>
                  <a:lnTo>
                    <a:pt x="0" y="16"/>
                  </a:lnTo>
                  <a:lnTo>
                    <a:pt x="8" y="18"/>
                  </a:lnTo>
                  <a:lnTo>
                    <a:pt x="15"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28" name="Freeform 313">
              <a:extLst>
                <a:ext uri="{FF2B5EF4-FFF2-40B4-BE49-F238E27FC236}">
                  <a16:creationId xmlns:a16="http://schemas.microsoft.com/office/drawing/2014/main" id="{C9CB3C5D-1C92-AB00-C79A-59B227721F36}"/>
                </a:ext>
              </a:extLst>
            </p:cNvPr>
            <p:cNvSpPr>
              <a:spLocks/>
            </p:cNvSpPr>
            <p:nvPr/>
          </p:nvSpPr>
          <p:spPr bwMode="auto">
            <a:xfrm>
              <a:off x="4573588" y="1304925"/>
              <a:ext cx="34925" cy="34925"/>
            </a:xfrm>
            <a:custGeom>
              <a:avLst/>
              <a:gdLst>
                <a:gd name="T0" fmla="*/ 9 w 22"/>
                <a:gd name="T1" fmla="*/ 22 h 22"/>
                <a:gd name="T2" fmla="*/ 22 w 22"/>
                <a:gd name="T3" fmla="*/ 13 h 22"/>
                <a:gd name="T4" fmla="*/ 18 w 22"/>
                <a:gd name="T5" fmla="*/ 6 h 22"/>
                <a:gd name="T6" fmla="*/ 13 w 22"/>
                <a:gd name="T7" fmla="*/ 0 h 22"/>
                <a:gd name="T8" fmla="*/ 0 w 22"/>
                <a:gd name="T9" fmla="*/ 9 h 22"/>
                <a:gd name="T10" fmla="*/ 5 w 22"/>
                <a:gd name="T11" fmla="*/ 15 h 22"/>
                <a:gd name="T12" fmla="*/ 9 w 22"/>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9" y="22"/>
                  </a:moveTo>
                  <a:lnTo>
                    <a:pt x="22" y="13"/>
                  </a:lnTo>
                  <a:lnTo>
                    <a:pt x="18" y="6"/>
                  </a:lnTo>
                  <a:lnTo>
                    <a:pt x="13" y="0"/>
                  </a:lnTo>
                  <a:lnTo>
                    <a:pt x="0" y="9"/>
                  </a:lnTo>
                  <a:lnTo>
                    <a:pt x="5" y="15"/>
                  </a:lnTo>
                  <a:lnTo>
                    <a:pt x="9"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29" name="Freeform 314">
              <a:extLst>
                <a:ext uri="{FF2B5EF4-FFF2-40B4-BE49-F238E27FC236}">
                  <a16:creationId xmlns:a16="http://schemas.microsoft.com/office/drawing/2014/main" id="{3EA360C2-EB23-B9C3-E2B8-C107BD0DB73A}"/>
                </a:ext>
              </a:extLst>
            </p:cNvPr>
            <p:cNvSpPr>
              <a:spLocks/>
            </p:cNvSpPr>
            <p:nvPr/>
          </p:nvSpPr>
          <p:spPr bwMode="auto">
            <a:xfrm>
              <a:off x="4322763" y="1212850"/>
              <a:ext cx="31750" cy="31750"/>
            </a:xfrm>
            <a:custGeom>
              <a:avLst/>
              <a:gdLst>
                <a:gd name="T0" fmla="*/ 12 w 20"/>
                <a:gd name="T1" fmla="*/ 18 h 20"/>
                <a:gd name="T2" fmla="*/ 12 w 20"/>
                <a:gd name="T3" fmla="*/ 18 h 20"/>
                <a:gd name="T4" fmla="*/ 20 w 20"/>
                <a:gd name="T5" fmla="*/ 16 h 20"/>
                <a:gd name="T6" fmla="*/ 16 w 20"/>
                <a:gd name="T7" fmla="*/ 0 h 20"/>
                <a:gd name="T8" fmla="*/ 0 w 20"/>
                <a:gd name="T9" fmla="*/ 4 h 20"/>
                <a:gd name="T10" fmla="*/ 4 w 20"/>
                <a:gd name="T11" fmla="*/ 20 h 20"/>
                <a:gd name="T12" fmla="*/ 12 w 20"/>
                <a:gd name="T13" fmla="*/ 18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2" y="18"/>
                  </a:moveTo>
                  <a:lnTo>
                    <a:pt x="12" y="18"/>
                  </a:lnTo>
                  <a:lnTo>
                    <a:pt x="20" y="16"/>
                  </a:lnTo>
                  <a:lnTo>
                    <a:pt x="16" y="0"/>
                  </a:lnTo>
                  <a:lnTo>
                    <a:pt x="0" y="4"/>
                  </a:lnTo>
                  <a:lnTo>
                    <a:pt x="4" y="20"/>
                  </a:lnTo>
                  <a:lnTo>
                    <a:pt x="12"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30" name="Freeform 315">
              <a:extLst>
                <a:ext uri="{FF2B5EF4-FFF2-40B4-BE49-F238E27FC236}">
                  <a16:creationId xmlns:a16="http://schemas.microsoft.com/office/drawing/2014/main" id="{1F2F8202-4FCC-BBBA-9838-13E90BA1D0FD}"/>
                </a:ext>
              </a:extLst>
            </p:cNvPr>
            <p:cNvSpPr>
              <a:spLocks/>
            </p:cNvSpPr>
            <p:nvPr/>
          </p:nvSpPr>
          <p:spPr bwMode="auto">
            <a:xfrm>
              <a:off x="4157663" y="1357313"/>
              <a:ext cx="31750" cy="33338"/>
            </a:xfrm>
            <a:custGeom>
              <a:avLst/>
              <a:gdLst>
                <a:gd name="T0" fmla="*/ 20 w 20"/>
                <a:gd name="T1" fmla="*/ 6 h 21"/>
                <a:gd name="T2" fmla="*/ 5 w 20"/>
                <a:gd name="T3" fmla="*/ 0 h 21"/>
                <a:gd name="T4" fmla="*/ 0 w 20"/>
                <a:gd name="T5" fmla="*/ 15 h 21"/>
                <a:gd name="T6" fmla="*/ 15 w 20"/>
                <a:gd name="T7" fmla="*/ 21 h 21"/>
                <a:gd name="T8" fmla="*/ 20 w 20"/>
                <a:gd name="T9" fmla="*/ 6 h 21"/>
              </a:gdLst>
              <a:ahLst/>
              <a:cxnLst>
                <a:cxn ang="0">
                  <a:pos x="T0" y="T1"/>
                </a:cxn>
                <a:cxn ang="0">
                  <a:pos x="T2" y="T3"/>
                </a:cxn>
                <a:cxn ang="0">
                  <a:pos x="T4" y="T5"/>
                </a:cxn>
                <a:cxn ang="0">
                  <a:pos x="T6" y="T7"/>
                </a:cxn>
                <a:cxn ang="0">
                  <a:pos x="T8" y="T9"/>
                </a:cxn>
              </a:cxnLst>
              <a:rect l="0" t="0" r="r" b="b"/>
              <a:pathLst>
                <a:path w="20" h="21">
                  <a:moveTo>
                    <a:pt x="20" y="6"/>
                  </a:moveTo>
                  <a:lnTo>
                    <a:pt x="5" y="0"/>
                  </a:lnTo>
                  <a:lnTo>
                    <a:pt x="0" y="15"/>
                  </a:lnTo>
                  <a:lnTo>
                    <a:pt x="15" y="21"/>
                  </a:lnTo>
                  <a:lnTo>
                    <a:pt x="20"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31" name="Freeform 316">
              <a:extLst>
                <a:ext uri="{FF2B5EF4-FFF2-40B4-BE49-F238E27FC236}">
                  <a16:creationId xmlns:a16="http://schemas.microsoft.com/office/drawing/2014/main" id="{3802CF0D-E259-89A3-E447-F8F47368BAA8}"/>
                </a:ext>
              </a:extLst>
            </p:cNvPr>
            <p:cNvSpPr>
              <a:spLocks/>
            </p:cNvSpPr>
            <p:nvPr/>
          </p:nvSpPr>
          <p:spPr bwMode="auto">
            <a:xfrm>
              <a:off x="4183063" y="1306513"/>
              <a:ext cx="34925" cy="34925"/>
            </a:xfrm>
            <a:custGeom>
              <a:avLst/>
              <a:gdLst>
                <a:gd name="T0" fmla="*/ 22 w 22"/>
                <a:gd name="T1" fmla="*/ 9 h 22"/>
                <a:gd name="T2" fmla="*/ 9 w 22"/>
                <a:gd name="T3" fmla="*/ 0 h 22"/>
                <a:gd name="T4" fmla="*/ 0 w 22"/>
                <a:gd name="T5" fmla="*/ 13 h 22"/>
                <a:gd name="T6" fmla="*/ 13 w 22"/>
                <a:gd name="T7" fmla="*/ 22 h 22"/>
                <a:gd name="T8" fmla="*/ 22 w 22"/>
                <a:gd name="T9" fmla="*/ 9 h 22"/>
              </a:gdLst>
              <a:ahLst/>
              <a:cxnLst>
                <a:cxn ang="0">
                  <a:pos x="T0" y="T1"/>
                </a:cxn>
                <a:cxn ang="0">
                  <a:pos x="T2" y="T3"/>
                </a:cxn>
                <a:cxn ang="0">
                  <a:pos x="T4" y="T5"/>
                </a:cxn>
                <a:cxn ang="0">
                  <a:pos x="T6" y="T7"/>
                </a:cxn>
                <a:cxn ang="0">
                  <a:pos x="T8" y="T9"/>
                </a:cxn>
              </a:cxnLst>
              <a:rect l="0" t="0" r="r" b="b"/>
              <a:pathLst>
                <a:path w="22" h="22">
                  <a:moveTo>
                    <a:pt x="22" y="9"/>
                  </a:moveTo>
                  <a:lnTo>
                    <a:pt x="9" y="0"/>
                  </a:lnTo>
                  <a:lnTo>
                    <a:pt x="0" y="13"/>
                  </a:lnTo>
                  <a:lnTo>
                    <a:pt x="13" y="22"/>
                  </a:lnTo>
                  <a:lnTo>
                    <a:pt x="22"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32" name="Freeform 317">
              <a:extLst>
                <a:ext uri="{FF2B5EF4-FFF2-40B4-BE49-F238E27FC236}">
                  <a16:creationId xmlns:a16="http://schemas.microsoft.com/office/drawing/2014/main" id="{88D358E6-4122-FABD-32EB-6076E5D513E5}"/>
                </a:ext>
              </a:extLst>
            </p:cNvPr>
            <p:cNvSpPr>
              <a:spLocks/>
            </p:cNvSpPr>
            <p:nvPr/>
          </p:nvSpPr>
          <p:spPr bwMode="auto">
            <a:xfrm>
              <a:off x="4268788" y="1231900"/>
              <a:ext cx="33338" cy="34925"/>
            </a:xfrm>
            <a:custGeom>
              <a:avLst/>
              <a:gdLst>
                <a:gd name="T0" fmla="*/ 21 w 21"/>
                <a:gd name="T1" fmla="*/ 14 h 22"/>
                <a:gd name="T2" fmla="*/ 14 w 21"/>
                <a:gd name="T3" fmla="*/ 0 h 22"/>
                <a:gd name="T4" fmla="*/ 7 w 21"/>
                <a:gd name="T5" fmla="*/ 4 h 22"/>
                <a:gd name="T6" fmla="*/ 0 w 21"/>
                <a:gd name="T7" fmla="*/ 8 h 22"/>
                <a:gd name="T8" fmla="*/ 7 w 21"/>
                <a:gd name="T9" fmla="*/ 22 h 22"/>
                <a:gd name="T10" fmla="*/ 21 w 21"/>
                <a:gd name="T11" fmla="*/ 14 h 22"/>
              </a:gdLst>
              <a:ahLst/>
              <a:cxnLst>
                <a:cxn ang="0">
                  <a:pos x="T0" y="T1"/>
                </a:cxn>
                <a:cxn ang="0">
                  <a:pos x="T2" y="T3"/>
                </a:cxn>
                <a:cxn ang="0">
                  <a:pos x="T4" y="T5"/>
                </a:cxn>
                <a:cxn ang="0">
                  <a:pos x="T6" y="T7"/>
                </a:cxn>
                <a:cxn ang="0">
                  <a:pos x="T8" y="T9"/>
                </a:cxn>
                <a:cxn ang="0">
                  <a:pos x="T10" y="T11"/>
                </a:cxn>
              </a:cxnLst>
              <a:rect l="0" t="0" r="r" b="b"/>
              <a:pathLst>
                <a:path w="21" h="22">
                  <a:moveTo>
                    <a:pt x="21" y="14"/>
                  </a:moveTo>
                  <a:lnTo>
                    <a:pt x="14" y="0"/>
                  </a:lnTo>
                  <a:lnTo>
                    <a:pt x="7" y="4"/>
                  </a:lnTo>
                  <a:lnTo>
                    <a:pt x="0" y="8"/>
                  </a:lnTo>
                  <a:lnTo>
                    <a:pt x="7" y="22"/>
                  </a:lnTo>
                  <a:lnTo>
                    <a:pt x="21" y="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33" name="Freeform 318">
              <a:extLst>
                <a:ext uri="{FF2B5EF4-FFF2-40B4-BE49-F238E27FC236}">
                  <a16:creationId xmlns:a16="http://schemas.microsoft.com/office/drawing/2014/main" id="{15A77D82-72E3-3CEE-1291-92FE1414982F}"/>
                </a:ext>
              </a:extLst>
            </p:cNvPr>
            <p:cNvSpPr>
              <a:spLocks/>
            </p:cNvSpPr>
            <p:nvPr/>
          </p:nvSpPr>
          <p:spPr bwMode="auto">
            <a:xfrm>
              <a:off x="4383088" y="1209675"/>
              <a:ext cx="25400" cy="25400"/>
            </a:xfrm>
            <a:custGeom>
              <a:avLst/>
              <a:gdLst>
                <a:gd name="T0" fmla="*/ 8 w 16"/>
                <a:gd name="T1" fmla="*/ 16 h 16"/>
                <a:gd name="T2" fmla="*/ 16 w 16"/>
                <a:gd name="T3" fmla="*/ 16 h 16"/>
                <a:gd name="T4" fmla="*/ 16 w 16"/>
                <a:gd name="T5" fmla="*/ 0 h 16"/>
                <a:gd name="T6" fmla="*/ 0 w 16"/>
                <a:gd name="T7" fmla="*/ 0 h 16"/>
                <a:gd name="T8" fmla="*/ 0 w 16"/>
                <a:gd name="T9" fmla="*/ 16 h 16"/>
                <a:gd name="T10" fmla="*/ 8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8" y="16"/>
                  </a:moveTo>
                  <a:lnTo>
                    <a:pt x="16" y="16"/>
                  </a:lnTo>
                  <a:lnTo>
                    <a:pt x="16" y="0"/>
                  </a:lnTo>
                  <a:lnTo>
                    <a:pt x="0" y="0"/>
                  </a:lnTo>
                  <a:lnTo>
                    <a:pt x="0" y="16"/>
                  </a:lnTo>
                  <a:lnTo>
                    <a:pt x="8"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34" name="Freeform 319">
              <a:extLst>
                <a:ext uri="{FF2B5EF4-FFF2-40B4-BE49-F238E27FC236}">
                  <a16:creationId xmlns:a16="http://schemas.microsoft.com/office/drawing/2014/main" id="{FFAC8DB4-D81F-2781-DDDB-188607807A69}"/>
                </a:ext>
              </a:extLst>
            </p:cNvPr>
            <p:cNvSpPr>
              <a:spLocks/>
            </p:cNvSpPr>
            <p:nvPr/>
          </p:nvSpPr>
          <p:spPr bwMode="auto">
            <a:xfrm>
              <a:off x="4221163" y="1263650"/>
              <a:ext cx="34925" cy="36513"/>
            </a:xfrm>
            <a:custGeom>
              <a:avLst/>
              <a:gdLst>
                <a:gd name="T0" fmla="*/ 16 w 22"/>
                <a:gd name="T1" fmla="*/ 17 h 23"/>
                <a:gd name="T2" fmla="*/ 22 w 22"/>
                <a:gd name="T3" fmla="*/ 12 h 23"/>
                <a:gd name="T4" fmla="*/ 12 w 22"/>
                <a:gd name="T5" fmla="*/ 0 h 23"/>
                <a:gd name="T6" fmla="*/ 0 w 22"/>
                <a:gd name="T7" fmla="*/ 11 h 23"/>
                <a:gd name="T8" fmla="*/ 10 w 22"/>
                <a:gd name="T9" fmla="*/ 23 h 23"/>
                <a:gd name="T10" fmla="*/ 16 w 22"/>
                <a:gd name="T11" fmla="*/ 17 h 23"/>
              </a:gdLst>
              <a:ahLst/>
              <a:cxnLst>
                <a:cxn ang="0">
                  <a:pos x="T0" y="T1"/>
                </a:cxn>
                <a:cxn ang="0">
                  <a:pos x="T2" y="T3"/>
                </a:cxn>
                <a:cxn ang="0">
                  <a:pos x="T4" y="T5"/>
                </a:cxn>
                <a:cxn ang="0">
                  <a:pos x="T6" y="T7"/>
                </a:cxn>
                <a:cxn ang="0">
                  <a:pos x="T8" y="T9"/>
                </a:cxn>
                <a:cxn ang="0">
                  <a:pos x="T10" y="T11"/>
                </a:cxn>
              </a:cxnLst>
              <a:rect l="0" t="0" r="r" b="b"/>
              <a:pathLst>
                <a:path w="22" h="23">
                  <a:moveTo>
                    <a:pt x="16" y="17"/>
                  </a:moveTo>
                  <a:lnTo>
                    <a:pt x="22" y="12"/>
                  </a:lnTo>
                  <a:lnTo>
                    <a:pt x="12" y="0"/>
                  </a:lnTo>
                  <a:lnTo>
                    <a:pt x="0" y="11"/>
                  </a:lnTo>
                  <a:lnTo>
                    <a:pt x="10" y="23"/>
                  </a:lnTo>
                  <a:lnTo>
                    <a:pt x="16" y="1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2060"/>
                </a:solidFill>
                <a:effectLst/>
                <a:uLnTx/>
                <a:uFillTx/>
                <a:latin typeface="Calibri" panose="020F0502020204030204"/>
                <a:ea typeface="+mn-ea"/>
                <a:cs typeface="+mn-cs"/>
              </a:endParaRPr>
            </a:p>
          </p:txBody>
        </p:sp>
      </p:grpSp>
      <p:grpSp>
        <p:nvGrpSpPr>
          <p:cNvPr id="35" name="Group 34">
            <a:extLst>
              <a:ext uri="{FF2B5EF4-FFF2-40B4-BE49-F238E27FC236}">
                <a16:creationId xmlns:a16="http://schemas.microsoft.com/office/drawing/2014/main" id="{2B4B579F-AE6C-8708-0562-18C29966057C}"/>
              </a:ext>
            </a:extLst>
          </p:cNvPr>
          <p:cNvGrpSpPr/>
          <p:nvPr/>
        </p:nvGrpSpPr>
        <p:grpSpPr>
          <a:xfrm>
            <a:off x="3786985" y="2820484"/>
            <a:ext cx="313508" cy="323928"/>
            <a:chOff x="2282131" y="577162"/>
            <a:chExt cx="513521" cy="513521"/>
          </a:xfrm>
        </p:grpSpPr>
        <p:sp>
          <p:nvSpPr>
            <p:cNvPr id="36" name="Arrow: Down 35">
              <a:extLst>
                <a:ext uri="{FF2B5EF4-FFF2-40B4-BE49-F238E27FC236}">
                  <a16:creationId xmlns:a16="http://schemas.microsoft.com/office/drawing/2014/main" id="{634AE4D7-F000-3D18-EE48-671AEAEA6D64}"/>
                </a:ext>
              </a:extLst>
            </p:cNvPr>
            <p:cNvSpPr/>
            <p:nvPr/>
          </p:nvSpPr>
          <p:spPr>
            <a:xfrm>
              <a:off x="2282131" y="577162"/>
              <a:ext cx="513521" cy="513521"/>
            </a:xfrm>
            <a:prstGeom prst="downArrow">
              <a:avLst>
                <a:gd name="adj1" fmla="val 55000"/>
                <a:gd name="adj2" fmla="val 45000"/>
              </a:avLst>
            </a:prstGeom>
            <a:solidFill>
              <a:srgbClr val="FFC000">
                <a:lumMod val="50000"/>
                <a:alpha val="90000"/>
              </a:srgbClr>
            </a:solidFill>
            <a:ln w="6350" cap="flat" cmpd="sng" algn="ctr">
              <a:solidFill>
                <a:srgbClr val="FFC000">
                  <a:lumMod val="50000"/>
                  <a:alpha val="90000"/>
                </a:srgbClr>
              </a:solidFill>
              <a:prstDash val="solid"/>
              <a:miter lim="800000"/>
            </a:ln>
            <a:effectLst/>
          </p:spPr>
          <p:style>
            <a:lnRef idx="1">
              <a:scrgbClr r="0" g="0" b="0"/>
            </a:lnRef>
            <a:fillRef idx="1">
              <a:scrgbClr r="0" g="0" b="0"/>
            </a:fillRef>
            <a:effectRef idx="2">
              <a:scrgbClr r="0" g="0" b="0"/>
            </a:effectRef>
            <a:fontRef idx="minor">
              <a:schemeClr val="dk1">
                <a:hueOff val="0"/>
                <a:satOff val="0"/>
                <a:lumOff val="0"/>
                <a:alphaOff val="0"/>
              </a:schemeClr>
            </a:fontRef>
          </p:style>
          <p:txBody>
            <a:bodyPr/>
            <a:lstStyle/>
            <a:p>
              <a:endParaRPr lang="en-US"/>
            </a:p>
          </p:txBody>
        </p:sp>
        <p:sp>
          <p:nvSpPr>
            <p:cNvPr id="37" name="Arrow: Down 4">
              <a:extLst>
                <a:ext uri="{FF2B5EF4-FFF2-40B4-BE49-F238E27FC236}">
                  <a16:creationId xmlns:a16="http://schemas.microsoft.com/office/drawing/2014/main" id="{9C345369-5C82-7511-9B6B-45935508E797}"/>
                </a:ext>
              </a:extLst>
            </p:cNvPr>
            <p:cNvSpPr txBox="1"/>
            <p:nvPr/>
          </p:nvSpPr>
          <p:spPr>
            <a:xfrm>
              <a:off x="2397673" y="577162"/>
              <a:ext cx="282437" cy="3864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25400" rIns="25400" bIns="25400" numCol="1" spcCol="1270" anchor="ctr" anchorCtr="0">
              <a:noAutofit/>
            </a:bodyPr>
            <a:lstStyle/>
            <a:p>
              <a:pPr marL="0" marR="0" lvl="0" indent="0" algn="ctr" defTabSz="889000" rtl="1" eaLnBrk="1" fontAlgn="auto" latinLnBrk="0" hangingPunct="1">
                <a:lnSpc>
                  <a:spcPct val="90000"/>
                </a:lnSpc>
                <a:spcBef>
                  <a:spcPct val="0"/>
                </a:spcBef>
                <a:spcAft>
                  <a:spcPct val="35000"/>
                </a:spcAft>
                <a:buClrTx/>
                <a:buSzTx/>
                <a:buFontTx/>
                <a:buNone/>
                <a:tabLst/>
                <a:defRPr/>
              </a:pPr>
              <a:endParaRPr kumimoji="0" lang="en-US" sz="20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ohammad bold art 1" pitchFamily="2" charset="-78"/>
              </a:endParaRPr>
            </a:p>
          </p:txBody>
        </p:sp>
      </p:grpSp>
      <p:grpSp>
        <p:nvGrpSpPr>
          <p:cNvPr id="38" name="Group 37">
            <a:extLst>
              <a:ext uri="{FF2B5EF4-FFF2-40B4-BE49-F238E27FC236}">
                <a16:creationId xmlns:a16="http://schemas.microsoft.com/office/drawing/2014/main" id="{3D33EF89-42DD-2BB2-A939-5F4354C97050}"/>
              </a:ext>
            </a:extLst>
          </p:cNvPr>
          <p:cNvGrpSpPr/>
          <p:nvPr/>
        </p:nvGrpSpPr>
        <p:grpSpPr>
          <a:xfrm>
            <a:off x="3786985" y="3731699"/>
            <a:ext cx="313508" cy="323928"/>
            <a:chOff x="2282131" y="577162"/>
            <a:chExt cx="513521" cy="513521"/>
          </a:xfrm>
        </p:grpSpPr>
        <p:sp>
          <p:nvSpPr>
            <p:cNvPr id="39" name="Arrow: Down 38">
              <a:extLst>
                <a:ext uri="{FF2B5EF4-FFF2-40B4-BE49-F238E27FC236}">
                  <a16:creationId xmlns:a16="http://schemas.microsoft.com/office/drawing/2014/main" id="{4F6AFA0E-77E1-1ED1-B6AE-9AF0769602E1}"/>
                </a:ext>
              </a:extLst>
            </p:cNvPr>
            <p:cNvSpPr/>
            <p:nvPr/>
          </p:nvSpPr>
          <p:spPr>
            <a:xfrm>
              <a:off x="2282131" y="577162"/>
              <a:ext cx="513521" cy="513521"/>
            </a:xfrm>
            <a:prstGeom prst="downArrow">
              <a:avLst>
                <a:gd name="adj1" fmla="val 55000"/>
                <a:gd name="adj2" fmla="val 45000"/>
              </a:avLst>
            </a:prstGeom>
            <a:solidFill>
              <a:srgbClr val="FFC000">
                <a:lumMod val="50000"/>
                <a:alpha val="90000"/>
              </a:srgbClr>
            </a:solidFill>
            <a:ln w="6350" cap="flat" cmpd="sng" algn="ctr">
              <a:solidFill>
                <a:srgbClr val="FFC000">
                  <a:lumMod val="50000"/>
                  <a:alpha val="90000"/>
                </a:srgbClr>
              </a:solidFill>
              <a:prstDash val="solid"/>
              <a:miter lim="800000"/>
            </a:ln>
            <a:effectLst/>
          </p:spPr>
          <p:style>
            <a:lnRef idx="1">
              <a:scrgbClr r="0" g="0" b="0"/>
            </a:lnRef>
            <a:fillRef idx="1">
              <a:scrgbClr r="0" g="0" b="0"/>
            </a:fillRef>
            <a:effectRef idx="2">
              <a:scrgbClr r="0" g="0" b="0"/>
            </a:effectRef>
            <a:fontRef idx="minor">
              <a:schemeClr val="dk1">
                <a:hueOff val="0"/>
                <a:satOff val="0"/>
                <a:lumOff val="0"/>
                <a:alphaOff val="0"/>
              </a:schemeClr>
            </a:fontRef>
          </p:style>
          <p:txBody>
            <a:bodyPr/>
            <a:lstStyle/>
            <a:p>
              <a:endParaRPr lang="en-US"/>
            </a:p>
          </p:txBody>
        </p:sp>
        <p:sp>
          <p:nvSpPr>
            <p:cNvPr id="40" name="Arrow: Down 4">
              <a:extLst>
                <a:ext uri="{FF2B5EF4-FFF2-40B4-BE49-F238E27FC236}">
                  <a16:creationId xmlns:a16="http://schemas.microsoft.com/office/drawing/2014/main" id="{5CE5CBCE-035C-F3F0-F935-45B88980B7F7}"/>
                </a:ext>
              </a:extLst>
            </p:cNvPr>
            <p:cNvSpPr txBox="1"/>
            <p:nvPr/>
          </p:nvSpPr>
          <p:spPr>
            <a:xfrm>
              <a:off x="2397673" y="577162"/>
              <a:ext cx="282437" cy="3864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25400" rIns="25400" bIns="25400" numCol="1" spcCol="1270" anchor="ctr" anchorCtr="0">
              <a:noAutofit/>
            </a:bodyPr>
            <a:lstStyle/>
            <a:p>
              <a:pPr marL="0" marR="0" lvl="0" indent="0" algn="ctr" defTabSz="889000" rtl="1" eaLnBrk="1" fontAlgn="auto" latinLnBrk="0" hangingPunct="1">
                <a:lnSpc>
                  <a:spcPct val="90000"/>
                </a:lnSpc>
                <a:spcBef>
                  <a:spcPct val="0"/>
                </a:spcBef>
                <a:spcAft>
                  <a:spcPct val="35000"/>
                </a:spcAft>
                <a:buClrTx/>
                <a:buSzTx/>
                <a:buFontTx/>
                <a:buNone/>
                <a:tabLst/>
                <a:defRPr/>
              </a:pPr>
              <a:endParaRPr kumimoji="0" lang="en-US" sz="20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ohammad bold art 1" pitchFamily="2" charset="-78"/>
              </a:endParaRPr>
            </a:p>
          </p:txBody>
        </p:sp>
      </p:grpSp>
      <p:grpSp>
        <p:nvGrpSpPr>
          <p:cNvPr id="41" name="Group 40">
            <a:extLst>
              <a:ext uri="{FF2B5EF4-FFF2-40B4-BE49-F238E27FC236}">
                <a16:creationId xmlns:a16="http://schemas.microsoft.com/office/drawing/2014/main" id="{C3D9761D-739C-3089-792D-7D7A49DA7AE2}"/>
              </a:ext>
            </a:extLst>
          </p:cNvPr>
          <p:cNvGrpSpPr/>
          <p:nvPr/>
        </p:nvGrpSpPr>
        <p:grpSpPr>
          <a:xfrm>
            <a:off x="3786985" y="4658171"/>
            <a:ext cx="313508" cy="323928"/>
            <a:chOff x="2282131" y="577162"/>
            <a:chExt cx="513521" cy="513521"/>
          </a:xfrm>
        </p:grpSpPr>
        <p:sp>
          <p:nvSpPr>
            <p:cNvPr id="42" name="Arrow: Down 41">
              <a:extLst>
                <a:ext uri="{FF2B5EF4-FFF2-40B4-BE49-F238E27FC236}">
                  <a16:creationId xmlns:a16="http://schemas.microsoft.com/office/drawing/2014/main" id="{2013E610-CF18-2D48-4C14-D51882893CED}"/>
                </a:ext>
              </a:extLst>
            </p:cNvPr>
            <p:cNvSpPr/>
            <p:nvPr/>
          </p:nvSpPr>
          <p:spPr>
            <a:xfrm>
              <a:off x="2282131" y="577162"/>
              <a:ext cx="513521" cy="513521"/>
            </a:xfrm>
            <a:prstGeom prst="downArrow">
              <a:avLst>
                <a:gd name="adj1" fmla="val 55000"/>
                <a:gd name="adj2" fmla="val 45000"/>
              </a:avLst>
            </a:prstGeom>
            <a:solidFill>
              <a:srgbClr val="FFC000">
                <a:lumMod val="50000"/>
                <a:alpha val="90000"/>
              </a:srgbClr>
            </a:solidFill>
            <a:ln w="6350" cap="flat" cmpd="sng" algn="ctr">
              <a:solidFill>
                <a:srgbClr val="FFC000">
                  <a:lumMod val="50000"/>
                  <a:alpha val="90000"/>
                </a:srgbClr>
              </a:solidFill>
              <a:prstDash val="solid"/>
              <a:miter lim="800000"/>
            </a:ln>
            <a:effectLst/>
          </p:spPr>
          <p:style>
            <a:lnRef idx="1">
              <a:scrgbClr r="0" g="0" b="0"/>
            </a:lnRef>
            <a:fillRef idx="1">
              <a:scrgbClr r="0" g="0" b="0"/>
            </a:fillRef>
            <a:effectRef idx="2">
              <a:scrgbClr r="0" g="0" b="0"/>
            </a:effectRef>
            <a:fontRef idx="minor">
              <a:schemeClr val="dk1">
                <a:hueOff val="0"/>
                <a:satOff val="0"/>
                <a:lumOff val="0"/>
                <a:alphaOff val="0"/>
              </a:schemeClr>
            </a:fontRef>
          </p:style>
          <p:txBody>
            <a:bodyPr/>
            <a:lstStyle/>
            <a:p>
              <a:endParaRPr lang="en-US"/>
            </a:p>
          </p:txBody>
        </p:sp>
        <p:sp>
          <p:nvSpPr>
            <p:cNvPr id="43" name="Arrow: Down 4">
              <a:extLst>
                <a:ext uri="{FF2B5EF4-FFF2-40B4-BE49-F238E27FC236}">
                  <a16:creationId xmlns:a16="http://schemas.microsoft.com/office/drawing/2014/main" id="{22E4CF4B-18C9-B12A-CA30-86400C99BA55}"/>
                </a:ext>
              </a:extLst>
            </p:cNvPr>
            <p:cNvSpPr txBox="1"/>
            <p:nvPr/>
          </p:nvSpPr>
          <p:spPr>
            <a:xfrm>
              <a:off x="2397673" y="577162"/>
              <a:ext cx="282437" cy="3864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25400" rIns="25400" bIns="25400" numCol="1" spcCol="1270" anchor="ctr" anchorCtr="0">
              <a:noAutofit/>
            </a:bodyPr>
            <a:lstStyle/>
            <a:p>
              <a:pPr marL="0" marR="0" lvl="0" indent="0" algn="ctr" defTabSz="889000" rtl="1" eaLnBrk="1" fontAlgn="auto" latinLnBrk="0" hangingPunct="1">
                <a:lnSpc>
                  <a:spcPct val="90000"/>
                </a:lnSpc>
                <a:spcBef>
                  <a:spcPct val="0"/>
                </a:spcBef>
                <a:spcAft>
                  <a:spcPct val="35000"/>
                </a:spcAft>
                <a:buClrTx/>
                <a:buSzTx/>
                <a:buFontTx/>
                <a:buNone/>
                <a:tabLst/>
                <a:defRPr/>
              </a:pPr>
              <a:endParaRPr kumimoji="0" lang="en-US" sz="20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ohammad bold art 1" pitchFamily="2" charset="-78"/>
              </a:endParaRPr>
            </a:p>
          </p:txBody>
        </p:sp>
      </p:grpSp>
      <p:grpSp>
        <p:nvGrpSpPr>
          <p:cNvPr id="44" name="Group 43">
            <a:extLst>
              <a:ext uri="{FF2B5EF4-FFF2-40B4-BE49-F238E27FC236}">
                <a16:creationId xmlns:a16="http://schemas.microsoft.com/office/drawing/2014/main" id="{214FC301-F832-8BE3-F2B4-7D164A6425A2}"/>
              </a:ext>
            </a:extLst>
          </p:cNvPr>
          <p:cNvGrpSpPr/>
          <p:nvPr/>
        </p:nvGrpSpPr>
        <p:grpSpPr>
          <a:xfrm>
            <a:off x="3786985" y="5567333"/>
            <a:ext cx="313508" cy="323928"/>
            <a:chOff x="2282131" y="577162"/>
            <a:chExt cx="513521" cy="513521"/>
          </a:xfrm>
        </p:grpSpPr>
        <p:sp>
          <p:nvSpPr>
            <p:cNvPr id="45" name="Arrow: Down 44">
              <a:extLst>
                <a:ext uri="{FF2B5EF4-FFF2-40B4-BE49-F238E27FC236}">
                  <a16:creationId xmlns:a16="http://schemas.microsoft.com/office/drawing/2014/main" id="{FF37EE95-B914-14C2-A610-855AA1B72173}"/>
                </a:ext>
              </a:extLst>
            </p:cNvPr>
            <p:cNvSpPr/>
            <p:nvPr/>
          </p:nvSpPr>
          <p:spPr>
            <a:xfrm>
              <a:off x="2282131" y="577162"/>
              <a:ext cx="513521" cy="513521"/>
            </a:xfrm>
            <a:prstGeom prst="downArrow">
              <a:avLst>
                <a:gd name="adj1" fmla="val 55000"/>
                <a:gd name="adj2" fmla="val 45000"/>
              </a:avLst>
            </a:prstGeom>
            <a:solidFill>
              <a:srgbClr val="FFC000">
                <a:lumMod val="50000"/>
                <a:alpha val="90000"/>
              </a:srgbClr>
            </a:solidFill>
            <a:ln w="6350" cap="flat" cmpd="sng" algn="ctr">
              <a:solidFill>
                <a:srgbClr val="FFC000">
                  <a:lumMod val="50000"/>
                  <a:alpha val="90000"/>
                </a:srgbClr>
              </a:solidFill>
              <a:prstDash val="solid"/>
              <a:miter lim="800000"/>
            </a:ln>
            <a:effectLst/>
          </p:spPr>
          <p:style>
            <a:lnRef idx="1">
              <a:scrgbClr r="0" g="0" b="0"/>
            </a:lnRef>
            <a:fillRef idx="1">
              <a:scrgbClr r="0" g="0" b="0"/>
            </a:fillRef>
            <a:effectRef idx="2">
              <a:scrgbClr r="0" g="0" b="0"/>
            </a:effectRef>
            <a:fontRef idx="minor">
              <a:schemeClr val="dk1">
                <a:hueOff val="0"/>
                <a:satOff val="0"/>
                <a:lumOff val="0"/>
                <a:alphaOff val="0"/>
              </a:schemeClr>
            </a:fontRef>
          </p:style>
          <p:txBody>
            <a:bodyPr/>
            <a:lstStyle/>
            <a:p>
              <a:endParaRPr lang="en-US"/>
            </a:p>
          </p:txBody>
        </p:sp>
        <p:sp>
          <p:nvSpPr>
            <p:cNvPr id="46" name="Arrow: Down 4">
              <a:extLst>
                <a:ext uri="{FF2B5EF4-FFF2-40B4-BE49-F238E27FC236}">
                  <a16:creationId xmlns:a16="http://schemas.microsoft.com/office/drawing/2014/main" id="{4BF4B3A6-EE86-96CE-E00F-F5D2AFBFB48B}"/>
                </a:ext>
              </a:extLst>
            </p:cNvPr>
            <p:cNvSpPr txBox="1"/>
            <p:nvPr/>
          </p:nvSpPr>
          <p:spPr>
            <a:xfrm>
              <a:off x="2397673" y="577162"/>
              <a:ext cx="282437" cy="3864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25400" rIns="25400" bIns="25400" numCol="1" spcCol="1270" anchor="ctr" anchorCtr="0">
              <a:noAutofit/>
            </a:bodyPr>
            <a:lstStyle/>
            <a:p>
              <a:pPr marL="0" marR="0" lvl="0" indent="0" algn="ctr" defTabSz="889000" rtl="1" eaLnBrk="1" fontAlgn="auto" latinLnBrk="0" hangingPunct="1">
                <a:lnSpc>
                  <a:spcPct val="90000"/>
                </a:lnSpc>
                <a:spcBef>
                  <a:spcPct val="0"/>
                </a:spcBef>
                <a:spcAft>
                  <a:spcPct val="35000"/>
                </a:spcAft>
                <a:buClrTx/>
                <a:buSzTx/>
                <a:buFontTx/>
                <a:buNone/>
                <a:tabLst/>
                <a:defRPr/>
              </a:pPr>
              <a:endParaRPr kumimoji="0" lang="en-US" sz="20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ohammad bold art 1" pitchFamily="2" charset="-78"/>
              </a:endParaRPr>
            </a:p>
          </p:txBody>
        </p:sp>
      </p:grpSp>
    </p:spTree>
    <p:extLst>
      <p:ext uri="{BB962C8B-B14F-4D97-AF65-F5344CB8AC3E}">
        <p14:creationId xmlns:p14="http://schemas.microsoft.com/office/powerpoint/2010/main" val="2476044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1060B1-C30E-5D2B-A31E-EC33C2738B79}"/>
              </a:ext>
            </a:extLst>
          </p:cNvPr>
          <p:cNvPicPr>
            <a:picLocks/>
          </p:cNvPicPr>
          <p:nvPr/>
        </p:nvPicPr>
        <p:blipFill rotWithShape="1">
          <a:blip r:embed="rId2" cstate="print">
            <a:extLst>
              <a:ext uri="{28A0092B-C50C-407E-A947-70E740481C1C}">
                <a14:useLocalDpi xmlns:a14="http://schemas.microsoft.com/office/drawing/2010/main" val="0"/>
              </a:ext>
            </a:extLst>
          </a:blip>
          <a:srcRect r="7166"/>
          <a:stretch/>
        </p:blipFill>
        <p:spPr bwMode="auto">
          <a:xfrm>
            <a:off x="10069674" y="174133"/>
            <a:ext cx="1865152" cy="787892"/>
          </a:xfrm>
          <a:prstGeom prst="rect">
            <a:avLst/>
          </a:prstGeom>
          <a:ln>
            <a:noFill/>
          </a:ln>
          <a:extLst>
            <a:ext uri="{53640926-AAD7-44D8-BBD7-CCE9431645EC}">
              <a14:shadowObscured xmlns:a14="http://schemas.microsoft.com/office/drawing/2010/main"/>
            </a:ext>
          </a:extLst>
        </p:spPr>
      </p:pic>
      <p:sp>
        <p:nvSpPr>
          <p:cNvPr id="3" name="Title 1">
            <a:extLst>
              <a:ext uri="{FF2B5EF4-FFF2-40B4-BE49-F238E27FC236}">
                <a16:creationId xmlns:a16="http://schemas.microsoft.com/office/drawing/2014/main" id="{CA352C62-9E27-6D7E-EAB0-C18EADF84BD3}"/>
              </a:ext>
            </a:extLst>
          </p:cNvPr>
          <p:cNvSpPr txBox="1">
            <a:spLocks/>
          </p:cNvSpPr>
          <p:nvPr/>
        </p:nvSpPr>
        <p:spPr>
          <a:xfrm>
            <a:off x="982375" y="-70601"/>
            <a:ext cx="9067800" cy="1325563"/>
          </a:xfrm>
          <a:prstGeom prst="rect">
            <a:avLst/>
          </a:prstGeom>
          <a:ln w="381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KW" sz="28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rPr>
              <a:t>نماذج عمل التمويل الجماعي القائم على الأوراق المالية</a:t>
            </a:r>
            <a:endParaRPr lang="en-US" sz="28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endParaRPr>
          </a:p>
        </p:txBody>
      </p:sp>
      <p:cxnSp>
        <p:nvCxnSpPr>
          <p:cNvPr id="4" name="Straight Connector 3">
            <a:extLst>
              <a:ext uri="{FF2B5EF4-FFF2-40B4-BE49-F238E27FC236}">
                <a16:creationId xmlns:a16="http://schemas.microsoft.com/office/drawing/2014/main" id="{64023F6F-15B1-57C8-7F84-9EE238318D72}"/>
              </a:ext>
            </a:extLst>
          </p:cNvPr>
          <p:cNvCxnSpPr>
            <a:cxnSpLocks/>
          </p:cNvCxnSpPr>
          <p:nvPr/>
        </p:nvCxnSpPr>
        <p:spPr>
          <a:xfrm>
            <a:off x="1212301" y="1012539"/>
            <a:ext cx="9222297" cy="0"/>
          </a:xfrm>
          <a:prstGeom prst="line">
            <a:avLst/>
          </a:prstGeom>
          <a:ln>
            <a:solidFill>
              <a:schemeClr val="accent4">
                <a:lumMod val="75000"/>
              </a:schemeClr>
            </a:solidFill>
          </a:ln>
        </p:spPr>
        <p:style>
          <a:lnRef idx="3">
            <a:schemeClr val="accent1"/>
          </a:lnRef>
          <a:fillRef idx="0">
            <a:schemeClr val="accent1"/>
          </a:fillRef>
          <a:effectRef idx="2">
            <a:schemeClr val="accent1"/>
          </a:effectRef>
          <a:fontRef idx="minor">
            <a:schemeClr val="tx1"/>
          </a:fontRef>
        </p:style>
      </p:cxnSp>
      <p:sp>
        <p:nvSpPr>
          <p:cNvPr id="5" name="Content Placeholder 2">
            <a:extLst>
              <a:ext uri="{FF2B5EF4-FFF2-40B4-BE49-F238E27FC236}">
                <a16:creationId xmlns:a16="http://schemas.microsoft.com/office/drawing/2014/main" id="{A0500B8C-14AE-E18D-A9F9-AD7E19FE14C1}"/>
              </a:ext>
            </a:extLst>
          </p:cNvPr>
          <p:cNvSpPr txBox="1">
            <a:spLocks/>
          </p:cNvSpPr>
          <p:nvPr/>
        </p:nvSpPr>
        <p:spPr>
          <a:xfrm>
            <a:off x="1212301" y="1149773"/>
            <a:ext cx="9566677" cy="1009651"/>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ar-KW" sz="1500" b="0" i="0" u="none" strike="noStrike" kern="1200" cap="none" spc="0" normalizeH="0" baseline="0" noProof="0" dirty="0">
                <a:ln>
                  <a:noFill/>
                </a:ln>
                <a:solidFill>
                  <a:srgbClr val="BA941C"/>
                </a:solidFill>
                <a:effectLst/>
                <a:uLnTx/>
                <a:uFillTx/>
                <a:latin typeface="GE SS Two Bold" panose="020A0503020102020204" pitchFamily="18" charset="-78"/>
                <a:ea typeface="GE SS Two Bold" panose="020A0503020102020204" pitchFamily="18" charset="-78"/>
                <a:cs typeface="GE SS Two Bold" panose="020A0503020102020204" pitchFamily="18" charset="-78"/>
              </a:rPr>
              <a:t>نموذج العمل الثاني (التمويل الجماعي المباشر): </a:t>
            </a:r>
          </a:p>
          <a:p>
            <a:pPr marL="0" marR="0" lvl="0" indent="0" algn="r" defTabSz="914400" rtl="1"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ar-KW" sz="1500" b="0" i="0" u="none" strike="noStrike" kern="1200" cap="none" spc="0" normalizeH="0" baseline="0" noProof="0" dirty="0">
                <a:ln>
                  <a:noFill/>
                </a:ln>
                <a:solidFill>
                  <a:schemeClr val="bg1"/>
                </a:solidFill>
                <a:effectLst/>
                <a:uLnTx/>
                <a:uFillTx/>
                <a:latin typeface="GE SS Two Bold" panose="020A0503020102020204" pitchFamily="18" charset="-78"/>
                <a:ea typeface="GE SS Two Bold" panose="020A0503020102020204" pitchFamily="18" charset="-78"/>
                <a:cs typeface="GE SS Two Bold" panose="020A0503020102020204" pitchFamily="18" charset="-78"/>
              </a:rPr>
              <a:t>أي دون الحاجة إلى إنشاء شركة ذات غرض خاص، حيث يقوم المستثمرون بتمويل المشاريع المطروحة مباشرةً ويتم مقابل ذلك تخصيص الحصص/ الأسهم من رأس مال الشركة لهم، ويكون الشكل القانوني النهائي للشركات بعد عملية الطرح إما شركة توصية بالأسهم أو شركة مساهمة مقفلة، ويتم العمل وفق هذا النموذج على النحو التالي: </a:t>
            </a:r>
          </a:p>
          <a:p>
            <a:pPr marL="0" indent="0" algn="r" rtl="1">
              <a:buFont typeface="Arial" panose="020B0604020202020204" pitchFamily="34" charset="0"/>
              <a:buNone/>
            </a:pPr>
            <a:endParaRPr lang="en-US" sz="1200" dirty="0"/>
          </a:p>
        </p:txBody>
      </p:sp>
      <p:graphicFrame>
        <p:nvGraphicFramePr>
          <p:cNvPr id="6" name="Diagram 5">
            <a:extLst>
              <a:ext uri="{FF2B5EF4-FFF2-40B4-BE49-F238E27FC236}">
                <a16:creationId xmlns:a16="http://schemas.microsoft.com/office/drawing/2014/main" id="{008DDCA5-4C10-24BB-45EA-F5C50548C794}"/>
              </a:ext>
            </a:extLst>
          </p:cNvPr>
          <p:cNvGraphicFramePr/>
          <p:nvPr>
            <p:extLst>
              <p:ext uri="{D42A27DB-BD31-4B8C-83A1-F6EECF244321}">
                <p14:modId xmlns:p14="http://schemas.microsoft.com/office/powerpoint/2010/main" val="3431881925"/>
              </p:ext>
            </p:extLst>
          </p:nvPr>
        </p:nvGraphicFramePr>
        <p:xfrm>
          <a:off x="630613" y="2323131"/>
          <a:ext cx="10930773" cy="4217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6" descr="City">
            <a:extLst>
              <a:ext uri="{FF2B5EF4-FFF2-40B4-BE49-F238E27FC236}">
                <a16:creationId xmlns:a16="http://schemas.microsoft.com/office/drawing/2014/main" id="{DFECF8FD-6E5B-8F76-4BA8-7265275E282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192740" y="2323131"/>
            <a:ext cx="788332" cy="703144"/>
          </a:xfrm>
          <a:prstGeom prst="rect">
            <a:avLst/>
          </a:prstGeom>
        </p:spPr>
      </p:pic>
      <p:pic>
        <p:nvPicPr>
          <p:cNvPr id="8" name="Graphic 7" descr="Internet">
            <a:extLst>
              <a:ext uri="{FF2B5EF4-FFF2-40B4-BE49-F238E27FC236}">
                <a16:creationId xmlns:a16="http://schemas.microsoft.com/office/drawing/2014/main" id="{18CF4D71-B318-D352-D0CA-5480797734F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254197" y="3137488"/>
            <a:ext cx="732143" cy="814387"/>
          </a:xfrm>
          <a:prstGeom prst="rect">
            <a:avLst/>
          </a:prstGeom>
        </p:spPr>
      </p:pic>
      <p:pic>
        <p:nvPicPr>
          <p:cNvPr id="9" name="Graphic 42" descr="Office worker">
            <a:extLst>
              <a:ext uri="{FF2B5EF4-FFF2-40B4-BE49-F238E27FC236}">
                <a16:creationId xmlns:a16="http://schemas.microsoft.com/office/drawing/2014/main" id="{090F3859-A449-C932-9319-D81DA940538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299441" y="4019523"/>
            <a:ext cx="735333" cy="727719"/>
          </a:xfrm>
          <a:prstGeom prst="rect">
            <a:avLst/>
          </a:prstGeom>
        </p:spPr>
      </p:pic>
      <p:pic>
        <p:nvPicPr>
          <p:cNvPr id="10" name="Graphic 9" descr="Bullseye with solid fill">
            <a:extLst>
              <a:ext uri="{FF2B5EF4-FFF2-40B4-BE49-F238E27FC236}">
                <a16:creationId xmlns:a16="http://schemas.microsoft.com/office/drawing/2014/main" id="{AD388242-FB0A-E80F-AD9C-3D87BE5FA0B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350052" y="4900212"/>
            <a:ext cx="684722" cy="693367"/>
          </a:xfrm>
          <a:prstGeom prst="rect">
            <a:avLst/>
          </a:prstGeom>
        </p:spPr>
      </p:pic>
      <p:pic>
        <p:nvPicPr>
          <p:cNvPr id="11" name="Graphic 10" descr="Money">
            <a:extLst>
              <a:ext uri="{FF2B5EF4-FFF2-40B4-BE49-F238E27FC236}">
                <a16:creationId xmlns:a16="http://schemas.microsoft.com/office/drawing/2014/main" id="{AFDE2174-23AE-EED7-A089-A1CFBB903BC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398530" y="5779144"/>
            <a:ext cx="577315" cy="556324"/>
          </a:xfrm>
          <a:prstGeom prst="rect">
            <a:avLst/>
          </a:prstGeom>
        </p:spPr>
      </p:pic>
      <p:sp>
        <p:nvSpPr>
          <p:cNvPr id="12" name="Arrow: Down 11">
            <a:extLst>
              <a:ext uri="{FF2B5EF4-FFF2-40B4-BE49-F238E27FC236}">
                <a16:creationId xmlns:a16="http://schemas.microsoft.com/office/drawing/2014/main" id="{92D6EE60-31AA-B464-9CA0-557CF158E4BC}"/>
              </a:ext>
            </a:extLst>
          </p:cNvPr>
          <p:cNvSpPr/>
          <p:nvPr/>
        </p:nvSpPr>
        <p:spPr>
          <a:xfrm>
            <a:off x="4479388" y="2965696"/>
            <a:ext cx="313508" cy="418976"/>
          </a:xfrm>
          <a:prstGeom prst="downArrow">
            <a:avLst/>
          </a:prstGeom>
          <a:solidFill>
            <a:schemeClr val="accent4">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9AA1D431-E9EB-4DA2-E2E3-002D8F42F35D}"/>
              </a:ext>
            </a:extLst>
          </p:cNvPr>
          <p:cNvSpPr/>
          <p:nvPr/>
        </p:nvSpPr>
        <p:spPr>
          <a:xfrm>
            <a:off x="4479388" y="3817671"/>
            <a:ext cx="313508" cy="418976"/>
          </a:xfrm>
          <a:prstGeom prst="downArrow">
            <a:avLst/>
          </a:prstGeom>
          <a:solidFill>
            <a:schemeClr val="accent4">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86B0AECE-C889-9C7D-8592-1A0EDC5AAFB2}"/>
              </a:ext>
            </a:extLst>
          </p:cNvPr>
          <p:cNvSpPr/>
          <p:nvPr/>
        </p:nvSpPr>
        <p:spPr>
          <a:xfrm>
            <a:off x="4479388" y="4616791"/>
            <a:ext cx="313508" cy="418976"/>
          </a:xfrm>
          <a:prstGeom prst="downArrow">
            <a:avLst/>
          </a:prstGeom>
          <a:solidFill>
            <a:schemeClr val="accent4">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33E0AF77-CF56-5A3A-0EFD-AF8B7A7F0E67}"/>
              </a:ext>
            </a:extLst>
          </p:cNvPr>
          <p:cNvSpPr/>
          <p:nvPr/>
        </p:nvSpPr>
        <p:spPr>
          <a:xfrm>
            <a:off x="4479388" y="5565374"/>
            <a:ext cx="313508" cy="418976"/>
          </a:xfrm>
          <a:prstGeom prst="downArrow">
            <a:avLst/>
          </a:prstGeom>
          <a:solidFill>
            <a:schemeClr val="accent4">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5633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3AEE6B-F23E-F66A-B1D5-865781355C69}"/>
              </a:ext>
            </a:extLst>
          </p:cNvPr>
          <p:cNvPicPr>
            <a:picLocks/>
          </p:cNvPicPr>
          <p:nvPr/>
        </p:nvPicPr>
        <p:blipFill rotWithShape="1">
          <a:blip r:embed="rId2" cstate="print">
            <a:extLst>
              <a:ext uri="{28A0092B-C50C-407E-A947-70E740481C1C}">
                <a14:useLocalDpi xmlns:a14="http://schemas.microsoft.com/office/drawing/2010/main" val="0"/>
              </a:ext>
            </a:extLst>
          </a:blip>
          <a:srcRect r="7166"/>
          <a:stretch/>
        </p:blipFill>
        <p:spPr bwMode="auto">
          <a:xfrm>
            <a:off x="10069674" y="174133"/>
            <a:ext cx="1865152" cy="787892"/>
          </a:xfrm>
          <a:prstGeom prst="rect">
            <a:avLst/>
          </a:prstGeom>
          <a:ln>
            <a:noFill/>
          </a:ln>
          <a:extLst>
            <a:ext uri="{53640926-AAD7-44D8-BBD7-CCE9431645EC}">
              <a14:shadowObscured xmlns:a14="http://schemas.microsoft.com/office/drawing/2010/main"/>
            </a:ext>
          </a:extLst>
        </p:spPr>
      </p:pic>
      <p:pic>
        <p:nvPicPr>
          <p:cNvPr id="3" name="Graphic 2" descr="Laptop">
            <a:extLst>
              <a:ext uri="{FF2B5EF4-FFF2-40B4-BE49-F238E27FC236}">
                <a16:creationId xmlns:a16="http://schemas.microsoft.com/office/drawing/2014/main" id="{8BFAA34B-DEA4-517F-4283-7C315DA684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53202" y="1155848"/>
            <a:ext cx="4540155" cy="4540155"/>
          </a:xfrm>
          <a:prstGeom prst="rect">
            <a:avLst/>
          </a:prstGeom>
        </p:spPr>
      </p:pic>
      <p:grpSp>
        <p:nvGrpSpPr>
          <p:cNvPr id="5" name="Group 4">
            <a:extLst>
              <a:ext uri="{FF2B5EF4-FFF2-40B4-BE49-F238E27FC236}">
                <a16:creationId xmlns:a16="http://schemas.microsoft.com/office/drawing/2014/main" id="{3A38F5CB-DEC9-F82D-426C-6195660FC1B9}"/>
              </a:ext>
            </a:extLst>
          </p:cNvPr>
          <p:cNvGrpSpPr/>
          <p:nvPr/>
        </p:nvGrpSpPr>
        <p:grpSpPr>
          <a:xfrm>
            <a:off x="989044" y="1535212"/>
            <a:ext cx="3917841" cy="3787576"/>
            <a:chOff x="3343943" y="0"/>
            <a:chExt cx="2483120" cy="2483084"/>
          </a:xfrm>
        </p:grpSpPr>
        <p:sp>
          <p:nvSpPr>
            <p:cNvPr id="6" name="Oval 5">
              <a:extLst>
                <a:ext uri="{FF2B5EF4-FFF2-40B4-BE49-F238E27FC236}">
                  <a16:creationId xmlns:a16="http://schemas.microsoft.com/office/drawing/2014/main" id="{3AD25FF2-B45A-6DB2-41A2-CD8961B0DD93}"/>
                </a:ext>
              </a:extLst>
            </p:cNvPr>
            <p:cNvSpPr/>
            <p:nvPr/>
          </p:nvSpPr>
          <p:spPr>
            <a:xfrm>
              <a:off x="3343943" y="0"/>
              <a:ext cx="2483120" cy="2483084"/>
            </a:xfrm>
            <a:prstGeom prst="ellipse">
              <a:avLst/>
            </a:prstGeom>
            <a:solidFill>
              <a:srgbClr val="E6C55C">
                <a:alpha val="50000"/>
              </a:srgbClr>
            </a:solidFill>
          </p:spPr>
          <p:style>
            <a:lnRef idx="2">
              <a:schemeClr val="lt2">
                <a:hueOff val="0"/>
                <a:satOff val="0"/>
                <a:lumOff val="0"/>
                <a:alphaOff val="0"/>
              </a:schemeClr>
            </a:lnRef>
            <a:fillRef idx="1">
              <a:scrgbClr r="0" g="0" b="0"/>
            </a:fillRef>
            <a:effectRef idx="0">
              <a:schemeClr val="dk2">
                <a:alpha val="50000"/>
                <a:hueOff val="0"/>
                <a:satOff val="0"/>
                <a:lumOff val="0"/>
                <a:alphaOff val="0"/>
              </a:schemeClr>
            </a:effectRef>
            <a:fontRef idx="minor">
              <a:schemeClr val="tx1"/>
            </a:fontRef>
          </p:style>
          <p:txBody>
            <a:bodyPr/>
            <a:lstStyle/>
            <a:p>
              <a:endParaRPr lang="en-US"/>
            </a:p>
          </p:txBody>
        </p:sp>
        <p:sp>
          <p:nvSpPr>
            <p:cNvPr id="7" name="Oval 4">
              <a:extLst>
                <a:ext uri="{FF2B5EF4-FFF2-40B4-BE49-F238E27FC236}">
                  <a16:creationId xmlns:a16="http://schemas.microsoft.com/office/drawing/2014/main" id="{534CB6B6-9E05-5A1A-EFC7-8E11ECD73262}"/>
                </a:ext>
              </a:extLst>
            </p:cNvPr>
            <p:cNvSpPr txBox="1"/>
            <p:nvPr/>
          </p:nvSpPr>
          <p:spPr>
            <a:xfrm>
              <a:off x="3643717" y="162972"/>
              <a:ext cx="1883571" cy="175580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60960" tIns="60960" rIns="60960" bIns="60960" numCol="1" spcCol="1270" anchor="ctr" anchorCtr="0">
              <a:noAutofit/>
            </a:bodyPr>
            <a:lstStyle/>
            <a:p>
              <a:pPr algn="ctr" defTabSz="867664">
                <a:lnSpc>
                  <a:spcPct val="90000"/>
                </a:lnSpc>
                <a:spcBef>
                  <a:spcPct val="0"/>
                </a:spcBef>
                <a:spcAft>
                  <a:spcPct val="35000"/>
                </a:spcAft>
              </a:pPr>
              <a:endParaRPr lang="ar-KW" sz="2400" kern="1200" dirty="0">
                <a:solidFill>
                  <a:schemeClr val="bg1"/>
                </a:solidFill>
                <a:latin typeface="+mn-lt"/>
                <a:ea typeface="+mn-ea"/>
                <a:cs typeface="GE SS Two Bold" panose="020A0503020102020204" pitchFamily="18" charset="-78"/>
              </a:endParaRPr>
            </a:p>
            <a:p>
              <a:pPr algn="ctr" defTabSz="867664">
                <a:lnSpc>
                  <a:spcPct val="90000"/>
                </a:lnSpc>
                <a:spcBef>
                  <a:spcPct val="0"/>
                </a:spcBef>
                <a:spcAft>
                  <a:spcPct val="35000"/>
                </a:spcAft>
              </a:pPr>
              <a:r>
                <a:rPr lang="ar-KW" sz="2400" kern="1200" dirty="0">
                  <a:solidFill>
                    <a:schemeClr val="bg1"/>
                  </a:solidFill>
                  <a:latin typeface="+mn-lt"/>
                  <a:ea typeface="+mn-ea"/>
                  <a:cs typeface="GE SS Two Bold" panose="020A0503020102020204" pitchFamily="18" charset="-78"/>
                </a:rPr>
                <a:t>منصة التمويل الجماعي القائم على الأوراق المالية</a:t>
              </a:r>
              <a:endParaRPr lang="en-US" sz="2400"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grpSp>
      <p:cxnSp>
        <p:nvCxnSpPr>
          <p:cNvPr id="9" name="Straight Connector 8">
            <a:extLst>
              <a:ext uri="{FF2B5EF4-FFF2-40B4-BE49-F238E27FC236}">
                <a16:creationId xmlns:a16="http://schemas.microsoft.com/office/drawing/2014/main" id="{674F4646-34BE-E32B-5761-EA2A19367BEA}"/>
              </a:ext>
            </a:extLst>
          </p:cNvPr>
          <p:cNvCxnSpPr/>
          <p:nvPr/>
        </p:nvCxnSpPr>
        <p:spPr>
          <a:xfrm>
            <a:off x="5745774" y="1850372"/>
            <a:ext cx="0" cy="3363359"/>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93220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EBBB9A-1A81-623B-D050-CE5047E583D5}"/>
              </a:ext>
            </a:extLst>
          </p:cNvPr>
          <p:cNvPicPr>
            <a:picLocks/>
          </p:cNvPicPr>
          <p:nvPr/>
        </p:nvPicPr>
        <p:blipFill rotWithShape="1">
          <a:blip r:embed="rId2" cstate="print">
            <a:extLst>
              <a:ext uri="{28A0092B-C50C-407E-A947-70E740481C1C}">
                <a14:useLocalDpi xmlns:a14="http://schemas.microsoft.com/office/drawing/2010/main" val="0"/>
              </a:ext>
            </a:extLst>
          </a:blip>
          <a:srcRect r="7166"/>
          <a:stretch/>
        </p:blipFill>
        <p:spPr bwMode="auto">
          <a:xfrm>
            <a:off x="10069674" y="174133"/>
            <a:ext cx="1865152" cy="787892"/>
          </a:xfrm>
          <a:prstGeom prst="rect">
            <a:avLst/>
          </a:prstGeom>
          <a:ln>
            <a:noFill/>
          </a:ln>
          <a:extLst>
            <a:ext uri="{53640926-AAD7-44D8-BBD7-CCE9431645EC}">
              <a14:shadowObscured xmlns:a14="http://schemas.microsoft.com/office/drawing/2010/main"/>
            </a:ext>
          </a:extLst>
        </p:spPr>
      </p:pic>
      <p:sp>
        <p:nvSpPr>
          <p:cNvPr id="6" name="Title 1">
            <a:extLst>
              <a:ext uri="{FF2B5EF4-FFF2-40B4-BE49-F238E27FC236}">
                <a16:creationId xmlns:a16="http://schemas.microsoft.com/office/drawing/2014/main" id="{FB61056E-63FD-F3C6-326E-240BF73A44C0}"/>
              </a:ext>
            </a:extLst>
          </p:cNvPr>
          <p:cNvSpPr txBox="1">
            <a:spLocks/>
          </p:cNvSpPr>
          <p:nvPr/>
        </p:nvSpPr>
        <p:spPr>
          <a:xfrm>
            <a:off x="257174" y="731605"/>
            <a:ext cx="11492204" cy="1325563"/>
          </a:xfrm>
          <a:prstGeom prst="rect">
            <a:avLst/>
          </a:prstGeom>
          <a:ln w="381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KW" sz="28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rPr>
              <a:t>أحكام عامة لتسجيل منصة التمويل الجماعي القائم على الأوراق المالية</a:t>
            </a:r>
            <a:endParaRPr lang="en-US" sz="28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endParaRPr>
          </a:p>
        </p:txBody>
      </p:sp>
      <p:cxnSp>
        <p:nvCxnSpPr>
          <p:cNvPr id="7" name="Straight Connector 6">
            <a:extLst>
              <a:ext uri="{FF2B5EF4-FFF2-40B4-BE49-F238E27FC236}">
                <a16:creationId xmlns:a16="http://schemas.microsoft.com/office/drawing/2014/main" id="{BDA0D492-DC95-3E26-1D93-E628825F5353}"/>
              </a:ext>
            </a:extLst>
          </p:cNvPr>
          <p:cNvCxnSpPr>
            <a:cxnSpLocks/>
          </p:cNvCxnSpPr>
          <p:nvPr/>
        </p:nvCxnSpPr>
        <p:spPr>
          <a:xfrm>
            <a:off x="1591295" y="1826747"/>
            <a:ext cx="9222297" cy="0"/>
          </a:xfrm>
          <a:prstGeom prst="line">
            <a:avLst/>
          </a:prstGeom>
          <a:ln>
            <a:solidFill>
              <a:schemeClr val="accent4">
                <a:lumMod val="75000"/>
              </a:schemeClr>
            </a:solidFill>
          </a:ln>
        </p:spPr>
        <p:style>
          <a:lnRef idx="3">
            <a:schemeClr val="accent1"/>
          </a:lnRef>
          <a:fillRef idx="0">
            <a:schemeClr val="accent1"/>
          </a:fillRef>
          <a:effectRef idx="2">
            <a:schemeClr val="accent1"/>
          </a:effectRef>
          <a:fontRef idx="minor">
            <a:schemeClr val="tx1"/>
          </a:fontRef>
        </p:style>
      </p:cxnSp>
      <p:graphicFrame>
        <p:nvGraphicFramePr>
          <p:cNvPr id="3" name="Table 12">
            <a:extLst>
              <a:ext uri="{FF2B5EF4-FFF2-40B4-BE49-F238E27FC236}">
                <a16:creationId xmlns:a16="http://schemas.microsoft.com/office/drawing/2014/main" id="{675DDE2F-AF73-D59F-6EA0-90BD9410F984}"/>
              </a:ext>
            </a:extLst>
          </p:cNvPr>
          <p:cNvGraphicFramePr>
            <a:graphicFrameLocks/>
          </p:cNvGraphicFramePr>
          <p:nvPr>
            <p:extLst>
              <p:ext uri="{D42A27DB-BD31-4B8C-83A1-F6EECF244321}">
                <p14:modId xmlns:p14="http://schemas.microsoft.com/office/powerpoint/2010/main" val="1991715217"/>
              </p:ext>
            </p:extLst>
          </p:nvPr>
        </p:nvGraphicFramePr>
        <p:xfrm>
          <a:off x="6513250" y="2842878"/>
          <a:ext cx="5236128" cy="1685989"/>
        </p:xfrm>
        <a:graphic>
          <a:graphicData uri="http://schemas.openxmlformats.org/drawingml/2006/table">
            <a:tbl>
              <a:tblPr firstRow="1" bandRow="1">
                <a:effectLst>
                  <a:outerShdw blurRad="50800" dist="38100" algn="l" rotWithShape="0">
                    <a:prstClr val="black">
                      <a:alpha val="40000"/>
                    </a:prstClr>
                  </a:outerShdw>
                </a:effectLst>
                <a:tableStyleId>{5940675A-B579-460E-94D1-54222C63F5DA}</a:tableStyleId>
              </a:tblPr>
              <a:tblGrid>
                <a:gridCol w="3901724">
                  <a:extLst>
                    <a:ext uri="{9D8B030D-6E8A-4147-A177-3AD203B41FA5}">
                      <a16:colId xmlns:a16="http://schemas.microsoft.com/office/drawing/2014/main" val="1926385265"/>
                    </a:ext>
                  </a:extLst>
                </a:gridCol>
                <a:gridCol w="1334404">
                  <a:extLst>
                    <a:ext uri="{9D8B030D-6E8A-4147-A177-3AD203B41FA5}">
                      <a16:colId xmlns:a16="http://schemas.microsoft.com/office/drawing/2014/main" val="60993701"/>
                    </a:ext>
                  </a:extLst>
                </a:gridCol>
              </a:tblGrid>
              <a:tr h="378427">
                <a:tc>
                  <a:txBody>
                    <a:bodyPr/>
                    <a:lstStyle/>
                    <a:p>
                      <a:pPr algn="ctr" rtl="1"/>
                      <a:r>
                        <a:rPr lang="ar-KW" sz="1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التفصيل</a:t>
                      </a:r>
                      <a:endParaRPr lang="en-US" sz="1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93D6C"/>
                    </a:solidFill>
                  </a:tcPr>
                </a:tc>
                <a:tc>
                  <a:txBody>
                    <a:bodyPr/>
                    <a:lstStyle/>
                    <a:p>
                      <a:pPr algn="ctr" rtl="1"/>
                      <a:r>
                        <a:rPr lang="ar-KW" sz="1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المتطلب</a:t>
                      </a:r>
                      <a:endParaRPr lang="en-US" sz="1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93D6C"/>
                    </a:solidFill>
                  </a:tcPr>
                </a:tc>
                <a:extLst>
                  <a:ext uri="{0D108BD9-81ED-4DB2-BD59-A6C34878D82A}">
                    <a16:rowId xmlns:a16="http://schemas.microsoft.com/office/drawing/2014/main" val="4220614778"/>
                  </a:ext>
                </a:extLst>
              </a:tr>
              <a:tr h="890010">
                <a:tc>
                  <a:txBody>
                    <a:bodyPr/>
                    <a:lstStyle/>
                    <a:p>
                      <a:pPr marL="285750" indent="-285750" algn="r" rtl="1">
                        <a:buFont typeface="Arial" panose="020B0604020202020204" pitchFamily="34" charset="0"/>
                        <a:buChar char="•"/>
                      </a:pPr>
                      <a:r>
                        <a:rPr lang="ar-KW" sz="1200" dirty="0">
                          <a:solidFill>
                            <a:schemeClr val="accent4">
                              <a:lumMod val="50000"/>
                            </a:schemeClr>
                          </a:solidFill>
                          <a:latin typeface="GE SS Two Bold" panose="020A0503020102020204" pitchFamily="18" charset="-78"/>
                          <a:ea typeface="GE SS Two Bold" panose="020A0503020102020204" pitchFamily="18" charset="-78"/>
                          <a:cs typeface="GE SS Two Bold" panose="020A0503020102020204" pitchFamily="18" charset="-78"/>
                        </a:rPr>
                        <a:t>شركة ذات مسؤولية محدودة</a:t>
                      </a:r>
                    </a:p>
                    <a:p>
                      <a:pPr marL="285750" indent="-285750" algn="r" rtl="1">
                        <a:buFont typeface="Arial" panose="020B0604020202020204" pitchFamily="34" charset="0"/>
                        <a:buChar char="•"/>
                      </a:pPr>
                      <a:r>
                        <a:rPr lang="ar-KW" sz="1200" dirty="0">
                          <a:solidFill>
                            <a:schemeClr val="accent4">
                              <a:lumMod val="50000"/>
                            </a:schemeClr>
                          </a:solidFill>
                          <a:latin typeface="GE SS Two Bold" panose="020A0503020102020204" pitchFamily="18" charset="-78"/>
                          <a:ea typeface="GE SS Two Bold" panose="020A0503020102020204" pitchFamily="18" charset="-78"/>
                          <a:cs typeface="GE SS Two Bold" panose="020A0503020102020204" pitchFamily="18" charset="-78"/>
                        </a:rPr>
                        <a:t>شركة مساهمة</a:t>
                      </a:r>
                      <a:endParaRPr lang="en-US" sz="1200" dirty="0">
                        <a:solidFill>
                          <a:schemeClr val="accent4">
                            <a:lumMod val="50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1"/>
                      <a:r>
                        <a:rPr lang="ar-KW" sz="1200" dirty="0">
                          <a:latin typeface="GE SS Two Bold" panose="020A0503020102020204" pitchFamily="18" charset="-78"/>
                          <a:ea typeface="GE SS Two Bold" panose="020A0503020102020204" pitchFamily="18" charset="-78"/>
                          <a:cs typeface="GE SS Two Bold" panose="020A0503020102020204" pitchFamily="18" charset="-78"/>
                        </a:rPr>
                        <a:t>الشكل القانوني</a:t>
                      </a:r>
                      <a:endParaRPr lang="en-US" sz="1200" dirty="0">
                        <a:latin typeface="GE SS Two Bold" panose="020A0503020102020204" pitchFamily="18" charset="-78"/>
                        <a:ea typeface="GE SS Two Bold" panose="020A0503020102020204" pitchFamily="18" charset="-78"/>
                        <a:cs typeface="GE SS Two Bold" panose="020A0503020102020204" pitchFamily="18"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43116017"/>
                  </a:ext>
                </a:extLst>
              </a:tr>
              <a:tr h="417552">
                <a:tc>
                  <a:txBody>
                    <a:bodyPr/>
                    <a:lstStyle/>
                    <a:p>
                      <a:pPr algn="r" rtl="1"/>
                      <a:r>
                        <a:rPr lang="ar-KW" sz="1200" dirty="0">
                          <a:solidFill>
                            <a:schemeClr val="accent4">
                              <a:lumMod val="50000"/>
                            </a:schemeClr>
                          </a:solidFill>
                          <a:latin typeface="GE SS Two Bold" panose="020A0503020102020204" pitchFamily="18" charset="-78"/>
                          <a:ea typeface="GE SS Two Bold" panose="020A0503020102020204" pitchFamily="18" charset="-78"/>
                          <a:cs typeface="GE SS Two Bold" panose="020A0503020102020204" pitchFamily="18" charset="-78"/>
                        </a:rPr>
                        <a:t>50,000 دينار كويتي كحد أدنى</a:t>
                      </a:r>
                      <a:endParaRPr lang="en-US" sz="1200" dirty="0">
                        <a:solidFill>
                          <a:schemeClr val="accent4">
                            <a:lumMod val="50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1"/>
                      <a:r>
                        <a:rPr lang="ar-KW" sz="1200" dirty="0">
                          <a:latin typeface="GE SS Two Bold" panose="020A0503020102020204" pitchFamily="18" charset="-78"/>
                          <a:ea typeface="GE SS Two Bold" panose="020A0503020102020204" pitchFamily="18" charset="-78"/>
                          <a:cs typeface="GE SS Two Bold" panose="020A0503020102020204" pitchFamily="18" charset="-78"/>
                        </a:rPr>
                        <a:t>رأس المال</a:t>
                      </a:r>
                      <a:endParaRPr lang="en-US" sz="1200" dirty="0">
                        <a:latin typeface="GE SS Two Bold" panose="020A0503020102020204" pitchFamily="18" charset="-78"/>
                        <a:ea typeface="GE SS Two Bold" panose="020A0503020102020204" pitchFamily="18" charset="-78"/>
                        <a:cs typeface="GE SS Two Bold" panose="020A0503020102020204" pitchFamily="18"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7248719"/>
                  </a:ext>
                </a:extLst>
              </a:tr>
            </a:tbl>
          </a:graphicData>
        </a:graphic>
      </p:graphicFrame>
      <p:sp>
        <p:nvSpPr>
          <p:cNvPr id="4" name="Content Placeholder 2">
            <a:extLst>
              <a:ext uri="{FF2B5EF4-FFF2-40B4-BE49-F238E27FC236}">
                <a16:creationId xmlns:a16="http://schemas.microsoft.com/office/drawing/2014/main" id="{245CBF6B-1B05-BA7C-1541-3A69584C42D1}"/>
              </a:ext>
            </a:extLst>
          </p:cNvPr>
          <p:cNvSpPr txBox="1">
            <a:spLocks/>
          </p:cNvSpPr>
          <p:nvPr/>
        </p:nvSpPr>
        <p:spPr>
          <a:xfrm>
            <a:off x="6734355" y="2308143"/>
            <a:ext cx="5272897" cy="3043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KW" sz="1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قبل مرحلة تقديم طلب  إضافة الخدمة</a:t>
            </a:r>
            <a:endParaRPr lang="en-US" sz="1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5" name="Content Placeholder 2">
            <a:extLst>
              <a:ext uri="{FF2B5EF4-FFF2-40B4-BE49-F238E27FC236}">
                <a16:creationId xmlns:a16="http://schemas.microsoft.com/office/drawing/2014/main" id="{17D4FB5C-95E0-BE8D-7FA8-1B11DB2692EF}"/>
              </a:ext>
            </a:extLst>
          </p:cNvPr>
          <p:cNvSpPr txBox="1">
            <a:spLocks/>
          </p:cNvSpPr>
          <p:nvPr/>
        </p:nvSpPr>
        <p:spPr>
          <a:xfrm>
            <a:off x="652544" y="2297865"/>
            <a:ext cx="5272897" cy="3043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KW" sz="1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مرحلة تقديم طلب  التسجيل</a:t>
            </a:r>
            <a:endParaRPr lang="en-US" sz="1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graphicFrame>
        <p:nvGraphicFramePr>
          <p:cNvPr id="8" name="Table 7">
            <a:extLst>
              <a:ext uri="{FF2B5EF4-FFF2-40B4-BE49-F238E27FC236}">
                <a16:creationId xmlns:a16="http://schemas.microsoft.com/office/drawing/2014/main" id="{DD4351A7-A035-F879-5438-8F6E5B788662}"/>
              </a:ext>
            </a:extLst>
          </p:cNvPr>
          <p:cNvGraphicFramePr>
            <a:graphicFrameLocks noGrp="1"/>
          </p:cNvGraphicFramePr>
          <p:nvPr>
            <p:extLst>
              <p:ext uri="{D42A27DB-BD31-4B8C-83A1-F6EECF244321}">
                <p14:modId xmlns:p14="http://schemas.microsoft.com/office/powerpoint/2010/main" val="52671019"/>
              </p:ext>
            </p:extLst>
          </p:nvPr>
        </p:nvGraphicFramePr>
        <p:xfrm>
          <a:off x="243789" y="2842878"/>
          <a:ext cx="6090408" cy="3644670"/>
        </p:xfrm>
        <a:graphic>
          <a:graphicData uri="http://schemas.openxmlformats.org/drawingml/2006/table">
            <a:tbl>
              <a:tblPr rtl="1">
                <a:effectLst>
                  <a:outerShdw blurRad="50800" dist="38100" algn="l" rotWithShape="0">
                    <a:prstClr val="black">
                      <a:alpha val="40000"/>
                    </a:prstClr>
                  </a:outerShdw>
                </a:effectLst>
                <a:tableStyleId>{5C22544A-7EE6-4342-B048-85BDC9FD1C3A}</a:tableStyleId>
              </a:tblPr>
              <a:tblGrid>
                <a:gridCol w="670420">
                  <a:extLst>
                    <a:ext uri="{9D8B030D-6E8A-4147-A177-3AD203B41FA5}">
                      <a16:colId xmlns:a16="http://schemas.microsoft.com/office/drawing/2014/main" val="468157461"/>
                    </a:ext>
                  </a:extLst>
                </a:gridCol>
                <a:gridCol w="5419988">
                  <a:extLst>
                    <a:ext uri="{9D8B030D-6E8A-4147-A177-3AD203B41FA5}">
                      <a16:colId xmlns:a16="http://schemas.microsoft.com/office/drawing/2014/main" val="1268964910"/>
                    </a:ext>
                  </a:extLst>
                </a:gridCol>
              </a:tblGrid>
              <a:tr h="434080">
                <a:tc gridSpan="2">
                  <a:txBody>
                    <a:bodyPr/>
                    <a:lstStyle/>
                    <a:p>
                      <a:pPr algn="r" rtl="1" fontAlgn="b"/>
                      <a:r>
                        <a:rPr lang="ar-KW" sz="1000" b="0" i="0" u="none" strike="noStrike" dirty="0">
                          <a:solidFill>
                            <a:schemeClr val="bg1"/>
                          </a:solidFill>
                          <a:effectLst/>
                          <a:latin typeface="GE SS Two Bold" panose="020A0503020102020204" pitchFamily="18" charset="-78"/>
                          <a:ea typeface="GE SS Two Bold" panose="020A0503020102020204" pitchFamily="18" charset="-78"/>
                          <a:cs typeface="GE SS Two Bold" panose="020A0503020102020204" pitchFamily="18" charset="-78"/>
                        </a:rPr>
                        <a:t>بعض المتطلبات الخاصة بمرحلة تقديم طلب تسجيل منصة تمويل جماعي ضمن السجل الخاص للتقنيات المالية لدى الهيئة</a:t>
                      </a:r>
                    </a:p>
                  </a:txBody>
                  <a:tcPr marL="8703" marR="8703" marT="87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93D6C"/>
                    </a:solidFill>
                  </a:tcPr>
                </a:tc>
                <a:tc hMerge="1">
                  <a:txBody>
                    <a:bodyPr/>
                    <a:lstStyle/>
                    <a:p>
                      <a:pPr algn="r" rtl="1" fontAlgn="b"/>
                      <a:endParaRPr lang="ar-KW" sz="1000" b="0" i="0" u="none" strike="noStrike" dirty="0">
                        <a:solidFill>
                          <a:schemeClr val="bg1"/>
                        </a:solidFill>
                        <a:effectLst/>
                        <a:latin typeface="Modern Love" panose="04090805081005020601" pitchFamily="82" charset="0"/>
                        <a:cs typeface="mohammad bold art 1" pitchFamily="2" charset="-78"/>
                      </a:endParaRPr>
                    </a:p>
                  </a:txBody>
                  <a:tcPr marL="8703" marR="8703" marT="8703" marB="0" anchor="ctr">
                    <a:solidFill>
                      <a:schemeClr val="accent1">
                        <a:lumMod val="50000"/>
                      </a:schemeClr>
                    </a:solidFill>
                  </a:tcPr>
                </a:tc>
                <a:extLst>
                  <a:ext uri="{0D108BD9-81ED-4DB2-BD59-A6C34878D82A}">
                    <a16:rowId xmlns:a16="http://schemas.microsoft.com/office/drawing/2014/main" val="2164685291"/>
                  </a:ext>
                </a:extLst>
              </a:tr>
              <a:tr h="451960">
                <a:tc>
                  <a:txBody>
                    <a:bodyPr/>
                    <a:lstStyle/>
                    <a:p>
                      <a:pPr algn="ctr" rtl="1" fontAlgn="b"/>
                      <a:r>
                        <a:rPr lang="ar-KW" sz="1000" b="0" i="0" u="none" strike="noStrike" dirty="0">
                          <a:solidFill>
                            <a:schemeClr val="tx2">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t>1</a:t>
                      </a:r>
                    </a:p>
                  </a:txBody>
                  <a:tcPr marL="8703" marR="8703" marT="8703"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rtl="1" fontAlgn="b"/>
                      <a:r>
                        <a:rPr lang="ar-KW" sz="1000" u="none" strike="noStrike" dirty="0">
                          <a:solidFill>
                            <a:schemeClr val="accent4">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t>نموذج رقم (1) (تسجيل منصة التمويل الجماعي) الوارد في الملحق رقم (1) (نماذج التمويل الجماعي) من الكتاب التاسع عشر (التقنيات المالية)</a:t>
                      </a:r>
                      <a:endParaRPr lang="ar-KW" sz="1000" b="0" i="0" u="none" strike="noStrike" dirty="0">
                        <a:solidFill>
                          <a:schemeClr val="accent4">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endParaRPr>
                    </a:p>
                  </a:txBody>
                  <a:tcPr marL="8703" marR="8703" marT="8703"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99566610"/>
                  </a:ext>
                </a:extLst>
              </a:tr>
              <a:tr h="501845">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lang="ar-KW" sz="1000" b="0" i="0" u="none" strike="noStrike" dirty="0">
                          <a:solidFill>
                            <a:schemeClr val="tx2">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t>2</a:t>
                      </a:r>
                    </a:p>
                  </a:txBody>
                  <a:tcPr marL="8703" marR="8703" marT="8703"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lang="ar-KW" sz="1000" u="none" strike="noStrike" dirty="0">
                          <a:solidFill>
                            <a:schemeClr val="accent4">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t>نموذج رقم (2) (وكيل/ وكلاء اكتتاب) الوارد في الملحق رقم (1) (نماذج التمويل الجماعي) </a:t>
                      </a:r>
                      <a:r>
                        <a:rPr lang="ar-KW" sz="1000" u="none" strike="noStrike" dirty="0">
                          <a:solidFill>
                            <a:schemeClr val="accent1">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t>(في حال عدم توافر رخصة وكيل اكتتاب والرغبة في التعامل مع أطراف أخرى)</a:t>
                      </a:r>
                      <a:endParaRPr lang="ar-KW" sz="1000" b="0" i="0" u="none" strike="noStrike" dirty="0">
                        <a:solidFill>
                          <a:schemeClr val="accent1">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endParaRPr>
                    </a:p>
                  </a:txBody>
                  <a:tcPr marL="8703" marR="8703" marT="8703"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278602"/>
                  </a:ext>
                </a:extLst>
              </a:tr>
              <a:tr h="501845">
                <a:tc>
                  <a:txBody>
                    <a:bodyPr/>
                    <a:lstStyle/>
                    <a:p>
                      <a:pPr algn="ctr" rtl="1" fontAlgn="ctr"/>
                      <a:r>
                        <a:rPr lang="ar-KW" sz="1000" b="0" i="0" u="none" strike="noStrike" dirty="0">
                          <a:solidFill>
                            <a:schemeClr val="tx2">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t>3</a:t>
                      </a:r>
                    </a:p>
                  </a:txBody>
                  <a:tcPr marL="8703" marR="8703" marT="8703"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rtl="1" fontAlgn="ctr"/>
                      <a:r>
                        <a:rPr lang="ar-KW" sz="1000" u="none" strike="noStrike" dirty="0">
                          <a:solidFill>
                            <a:schemeClr val="accent4">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t>موافقة الجهات الرقابية (إن وجد)</a:t>
                      </a:r>
                      <a:endParaRPr lang="ar-KW" sz="1000" b="0" i="0" u="none" strike="noStrike" dirty="0">
                        <a:solidFill>
                          <a:schemeClr val="accent4">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endParaRPr>
                    </a:p>
                  </a:txBody>
                  <a:tcPr marL="8703" marR="8703" marT="8703"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1760609"/>
                  </a:ext>
                </a:extLst>
              </a:tr>
              <a:tr h="356617">
                <a:tc>
                  <a:txBody>
                    <a:bodyPr/>
                    <a:lstStyle/>
                    <a:p>
                      <a:pPr algn="ctr" rtl="1" fontAlgn="ctr"/>
                      <a:r>
                        <a:rPr lang="ar-KW" sz="1000" b="0" i="0" u="none" strike="noStrike" dirty="0">
                          <a:solidFill>
                            <a:schemeClr val="tx2">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t>5</a:t>
                      </a:r>
                    </a:p>
                  </a:txBody>
                  <a:tcPr marL="8703" marR="8703" marT="8703"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rtl="1" fontAlgn="ctr"/>
                      <a:r>
                        <a:rPr lang="ar-KW" sz="1000" u="none" strike="noStrike" dirty="0">
                          <a:solidFill>
                            <a:schemeClr val="accent4">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t>المستند المعتمد من المكتب القانوني المستقل بشأن الدعاوى أو الإجراءات القضائية أو التحكيمية</a:t>
                      </a:r>
                      <a:endParaRPr lang="ar-KW" sz="1000" b="0" i="0" u="none" strike="noStrike" dirty="0">
                        <a:solidFill>
                          <a:schemeClr val="accent4">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endParaRPr>
                    </a:p>
                  </a:txBody>
                  <a:tcPr marL="8703" marR="8703" marT="8703"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7377960"/>
                  </a:ext>
                </a:extLst>
              </a:tr>
              <a:tr h="250925">
                <a:tc>
                  <a:txBody>
                    <a:bodyPr/>
                    <a:lstStyle/>
                    <a:p>
                      <a:pPr algn="ctr" rtl="1" fontAlgn="ctr"/>
                      <a:r>
                        <a:rPr lang="ar-KW" sz="1000" b="0" i="0" u="none" strike="noStrike" dirty="0">
                          <a:solidFill>
                            <a:schemeClr val="tx2">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t>6</a:t>
                      </a:r>
                    </a:p>
                  </a:txBody>
                  <a:tcPr marL="8703" marR="8703" marT="8703"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rtl="1" fontAlgn="ctr"/>
                      <a:r>
                        <a:rPr lang="ar-KW" sz="1000" u="none" strike="noStrike" dirty="0">
                          <a:solidFill>
                            <a:schemeClr val="accent4">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t>عقد تكليف مراقب حسابات مسجل لدى الهيئة</a:t>
                      </a:r>
                      <a:endParaRPr lang="ar-KW" sz="1000" b="0" i="0" u="none" strike="noStrike" dirty="0">
                        <a:solidFill>
                          <a:schemeClr val="accent4">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endParaRPr>
                    </a:p>
                  </a:txBody>
                  <a:tcPr marL="8703" marR="8703" marT="8703"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8074406"/>
                  </a:ext>
                </a:extLst>
              </a:tr>
              <a:tr h="492996">
                <a:tc>
                  <a:txBody>
                    <a:bodyPr/>
                    <a:lstStyle/>
                    <a:p>
                      <a:pPr algn="ctr" rtl="1" fontAlgn="ctr"/>
                      <a:r>
                        <a:rPr lang="ar-KW" sz="1000" b="0" i="0" u="none" strike="noStrike" dirty="0">
                          <a:solidFill>
                            <a:schemeClr val="tx2">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t>7</a:t>
                      </a:r>
                    </a:p>
                  </a:txBody>
                  <a:tcPr marL="8703" marR="8703" marT="8703"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rtl="1" fontAlgn="ctr"/>
                      <a:r>
                        <a:rPr lang="ar-KW" sz="1000" u="none" strike="noStrike" dirty="0">
                          <a:solidFill>
                            <a:schemeClr val="accent4">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t>جميع الاجراءات وقواعد العمل والضوابط والسياسات الداخلية المعتمدة من قبل السلطة العليا</a:t>
                      </a:r>
                      <a:endParaRPr lang="ar-KW" sz="1000" b="0" i="0" u="none" strike="noStrike" dirty="0">
                        <a:solidFill>
                          <a:schemeClr val="accent4">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endParaRPr>
                    </a:p>
                  </a:txBody>
                  <a:tcPr marL="8703" marR="8703" marT="8703"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4677886"/>
                  </a:ext>
                </a:extLst>
              </a:tr>
              <a:tr h="403477">
                <a:tc>
                  <a:txBody>
                    <a:bodyPr/>
                    <a:lstStyle/>
                    <a:p>
                      <a:pPr algn="ctr" rtl="1" fontAlgn="ctr"/>
                      <a:r>
                        <a:rPr lang="ar-KW" sz="1000" b="0" i="0" u="none" strike="noStrike" dirty="0">
                          <a:solidFill>
                            <a:schemeClr val="tx2">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t>8</a:t>
                      </a:r>
                    </a:p>
                  </a:txBody>
                  <a:tcPr marL="8703" marR="8703" marT="8703"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rtl="1" fontAlgn="ctr"/>
                      <a:r>
                        <a:rPr lang="ar-KW" sz="1000" b="0" i="0" u="none" strike="noStrike" dirty="0">
                          <a:solidFill>
                            <a:schemeClr val="accent4">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t>ما يفيد توفير الحد الأدنى من عدد الموظفين المؤهلين للقيام بالأعمال (على وجه لخصوص المدير التنفيذي ومدير تقنية المعلومات ومسؤول قانوني/ مطابقة والتزام)</a:t>
                      </a:r>
                    </a:p>
                  </a:txBody>
                  <a:tcPr marL="8703" marR="8703" marT="8703"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8391769"/>
                  </a:ext>
                </a:extLst>
              </a:tr>
              <a:tr h="250925">
                <a:tc>
                  <a:txBody>
                    <a:bodyPr/>
                    <a:lstStyle/>
                    <a:p>
                      <a:pPr algn="ctr" rtl="1" fontAlgn="ctr"/>
                      <a:r>
                        <a:rPr lang="ar-KW" sz="1000" b="0" i="0" u="none" strike="noStrike" dirty="0">
                          <a:solidFill>
                            <a:schemeClr val="tx2">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t>9</a:t>
                      </a:r>
                    </a:p>
                  </a:txBody>
                  <a:tcPr marL="8703" marR="8703" marT="8703" marB="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rtl="1" fontAlgn="ctr"/>
                      <a:r>
                        <a:rPr lang="ar-KW" sz="1000" b="0" i="0" u="none" strike="noStrike" dirty="0">
                          <a:solidFill>
                            <a:schemeClr val="accent4">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t>البيانات المالية السنوية</a:t>
                      </a:r>
                    </a:p>
                  </a:txBody>
                  <a:tcPr marL="8703" marR="8703" marT="8703"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018409"/>
                  </a:ext>
                </a:extLst>
              </a:tr>
            </a:tbl>
          </a:graphicData>
        </a:graphic>
      </p:graphicFrame>
    </p:spTree>
    <p:extLst>
      <p:ext uri="{BB962C8B-B14F-4D97-AF65-F5344CB8AC3E}">
        <p14:creationId xmlns:p14="http://schemas.microsoft.com/office/powerpoint/2010/main" val="3912187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EBBB9A-1A81-623B-D050-CE5047E583D5}"/>
              </a:ext>
            </a:extLst>
          </p:cNvPr>
          <p:cNvPicPr>
            <a:picLocks/>
          </p:cNvPicPr>
          <p:nvPr/>
        </p:nvPicPr>
        <p:blipFill rotWithShape="1">
          <a:blip r:embed="rId2" cstate="print">
            <a:extLst>
              <a:ext uri="{28A0092B-C50C-407E-A947-70E740481C1C}">
                <a14:useLocalDpi xmlns:a14="http://schemas.microsoft.com/office/drawing/2010/main" val="0"/>
              </a:ext>
            </a:extLst>
          </a:blip>
          <a:srcRect r="7166"/>
          <a:stretch/>
        </p:blipFill>
        <p:spPr bwMode="auto">
          <a:xfrm>
            <a:off x="10069674" y="174133"/>
            <a:ext cx="1865152" cy="787892"/>
          </a:xfrm>
          <a:prstGeom prst="rect">
            <a:avLst/>
          </a:prstGeom>
          <a:ln>
            <a:noFill/>
          </a:ln>
          <a:extLst>
            <a:ext uri="{53640926-AAD7-44D8-BBD7-CCE9431645EC}">
              <a14:shadowObscured xmlns:a14="http://schemas.microsoft.com/office/drawing/2010/main"/>
            </a:ext>
          </a:extLst>
        </p:spPr>
      </p:pic>
      <p:sp>
        <p:nvSpPr>
          <p:cNvPr id="6" name="Title 1">
            <a:extLst>
              <a:ext uri="{FF2B5EF4-FFF2-40B4-BE49-F238E27FC236}">
                <a16:creationId xmlns:a16="http://schemas.microsoft.com/office/drawing/2014/main" id="{FB61056E-63FD-F3C6-326E-240BF73A44C0}"/>
              </a:ext>
            </a:extLst>
          </p:cNvPr>
          <p:cNvSpPr txBox="1">
            <a:spLocks/>
          </p:cNvSpPr>
          <p:nvPr/>
        </p:nvSpPr>
        <p:spPr>
          <a:xfrm>
            <a:off x="257174" y="731605"/>
            <a:ext cx="11492204" cy="1325563"/>
          </a:xfrm>
          <a:prstGeom prst="rect">
            <a:avLst/>
          </a:prstGeom>
          <a:ln w="381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KW" sz="28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rPr>
              <a:t>أحكام عامة لتسجيل منصة التمويل الجماعي القائم على الأوراق المالية</a:t>
            </a:r>
            <a:endParaRPr lang="en-US" sz="28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endParaRPr>
          </a:p>
        </p:txBody>
      </p:sp>
      <p:cxnSp>
        <p:nvCxnSpPr>
          <p:cNvPr id="7" name="Straight Connector 6">
            <a:extLst>
              <a:ext uri="{FF2B5EF4-FFF2-40B4-BE49-F238E27FC236}">
                <a16:creationId xmlns:a16="http://schemas.microsoft.com/office/drawing/2014/main" id="{BDA0D492-DC95-3E26-1D93-E628825F5353}"/>
              </a:ext>
            </a:extLst>
          </p:cNvPr>
          <p:cNvCxnSpPr>
            <a:cxnSpLocks/>
          </p:cNvCxnSpPr>
          <p:nvPr/>
        </p:nvCxnSpPr>
        <p:spPr>
          <a:xfrm>
            <a:off x="1591295" y="1826747"/>
            <a:ext cx="9222297" cy="0"/>
          </a:xfrm>
          <a:prstGeom prst="line">
            <a:avLst/>
          </a:prstGeom>
          <a:ln>
            <a:solidFill>
              <a:schemeClr val="accent4">
                <a:lumMod val="75000"/>
              </a:schemeClr>
            </a:solidFill>
          </a:ln>
        </p:spPr>
        <p:style>
          <a:lnRef idx="3">
            <a:schemeClr val="accent1"/>
          </a:lnRef>
          <a:fillRef idx="0">
            <a:schemeClr val="accent1"/>
          </a:fillRef>
          <a:effectRef idx="2">
            <a:schemeClr val="accent1"/>
          </a:effectRef>
          <a:fontRef idx="minor">
            <a:schemeClr val="tx1"/>
          </a:fontRef>
        </p:style>
      </p:cxnSp>
      <p:sp>
        <p:nvSpPr>
          <p:cNvPr id="4" name="Content Placeholder 2">
            <a:extLst>
              <a:ext uri="{FF2B5EF4-FFF2-40B4-BE49-F238E27FC236}">
                <a16:creationId xmlns:a16="http://schemas.microsoft.com/office/drawing/2014/main" id="{245CBF6B-1B05-BA7C-1541-3A69584C42D1}"/>
              </a:ext>
            </a:extLst>
          </p:cNvPr>
          <p:cNvSpPr txBox="1">
            <a:spLocks/>
          </p:cNvSpPr>
          <p:nvPr/>
        </p:nvSpPr>
        <p:spPr>
          <a:xfrm>
            <a:off x="6096000" y="1910429"/>
            <a:ext cx="5272897" cy="5238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KW" sz="1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بعض المتطلبات المستمرة</a:t>
            </a:r>
            <a:endParaRPr lang="en-US" sz="1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graphicFrame>
        <p:nvGraphicFramePr>
          <p:cNvPr id="9" name="Table 8">
            <a:extLst>
              <a:ext uri="{FF2B5EF4-FFF2-40B4-BE49-F238E27FC236}">
                <a16:creationId xmlns:a16="http://schemas.microsoft.com/office/drawing/2014/main" id="{2998ED3C-6A96-B165-0AB7-557D18BC8949}"/>
              </a:ext>
            </a:extLst>
          </p:cNvPr>
          <p:cNvGraphicFramePr>
            <a:graphicFrameLocks noGrp="1"/>
          </p:cNvGraphicFramePr>
          <p:nvPr>
            <p:extLst>
              <p:ext uri="{D42A27DB-BD31-4B8C-83A1-F6EECF244321}">
                <p14:modId xmlns:p14="http://schemas.microsoft.com/office/powerpoint/2010/main" val="2815298374"/>
              </p:ext>
            </p:extLst>
          </p:nvPr>
        </p:nvGraphicFramePr>
        <p:xfrm>
          <a:off x="1344081" y="2288648"/>
          <a:ext cx="9658169" cy="4454655"/>
        </p:xfrm>
        <a:graphic>
          <a:graphicData uri="http://schemas.openxmlformats.org/drawingml/2006/table">
            <a:tbl>
              <a:tblPr rtl="1">
                <a:tableStyleId>{5C22544A-7EE6-4342-B048-85BDC9FD1C3A}</a:tableStyleId>
              </a:tblPr>
              <a:tblGrid>
                <a:gridCol w="7753868">
                  <a:extLst>
                    <a:ext uri="{9D8B030D-6E8A-4147-A177-3AD203B41FA5}">
                      <a16:colId xmlns:a16="http://schemas.microsoft.com/office/drawing/2014/main" val="3267727884"/>
                    </a:ext>
                  </a:extLst>
                </a:gridCol>
                <a:gridCol w="1904301">
                  <a:extLst>
                    <a:ext uri="{9D8B030D-6E8A-4147-A177-3AD203B41FA5}">
                      <a16:colId xmlns:a16="http://schemas.microsoft.com/office/drawing/2014/main" val="1140482881"/>
                    </a:ext>
                  </a:extLst>
                </a:gridCol>
              </a:tblGrid>
              <a:tr h="408987">
                <a:tc>
                  <a:txBody>
                    <a:bodyPr/>
                    <a:lstStyle/>
                    <a:p>
                      <a:pPr algn="ctr" rtl="1" fontAlgn="ctr"/>
                      <a:r>
                        <a:rPr lang="ar-KW" sz="1100" b="0" i="0" u="none" strike="noStrike" dirty="0">
                          <a:solidFill>
                            <a:schemeClr val="bg1"/>
                          </a:solidFill>
                          <a:effectLst/>
                          <a:latin typeface="GE SS Two Bold" panose="020A0503020102020204" pitchFamily="18" charset="-78"/>
                          <a:ea typeface="GE SS Two Bold" panose="020A0503020102020204" pitchFamily="18" charset="-78"/>
                          <a:cs typeface="GE SS Two Bold" panose="020A0503020102020204" pitchFamily="18" charset="-78"/>
                        </a:rPr>
                        <a:t>المتطلب</a:t>
                      </a:r>
                    </a:p>
                  </a:txBody>
                  <a:tcPr marL="0" marR="0" marT="0" marB="0" anchor="ctr">
                    <a:solidFill>
                      <a:srgbClr val="093D6C"/>
                    </a:solidFill>
                  </a:tcPr>
                </a:tc>
                <a:tc>
                  <a:txBody>
                    <a:bodyPr/>
                    <a:lstStyle/>
                    <a:p>
                      <a:pPr algn="ctr" rtl="1" fontAlgn="ctr"/>
                      <a:r>
                        <a:rPr lang="ar-KW" sz="1000" b="0" i="0" u="none" strike="noStrike" dirty="0">
                          <a:solidFill>
                            <a:schemeClr val="bg1"/>
                          </a:solidFill>
                          <a:effectLst/>
                          <a:latin typeface="GE SS Two Bold" panose="020A0503020102020204" pitchFamily="18" charset="-78"/>
                          <a:ea typeface="GE SS Two Bold" panose="020A0503020102020204" pitchFamily="18" charset="-78"/>
                          <a:cs typeface="GE SS Two Bold" panose="020A0503020102020204" pitchFamily="18" charset="-78"/>
                        </a:rPr>
                        <a:t>المادة ذات العلاقة من الكتاب التاسع عشر (التقنيات المالية)</a:t>
                      </a:r>
                    </a:p>
                  </a:txBody>
                  <a:tcPr marL="0" marR="0" marT="0" marB="0" anchor="ctr">
                    <a:solidFill>
                      <a:srgbClr val="093D6C"/>
                    </a:solidFill>
                  </a:tcPr>
                </a:tc>
                <a:extLst>
                  <a:ext uri="{0D108BD9-81ED-4DB2-BD59-A6C34878D82A}">
                    <a16:rowId xmlns:a16="http://schemas.microsoft.com/office/drawing/2014/main" val="178593653"/>
                  </a:ext>
                </a:extLst>
              </a:tr>
              <a:tr h="559786">
                <a:tc>
                  <a:txBody>
                    <a:bodyPr/>
                    <a:lstStyle/>
                    <a:p>
                      <a:pPr algn="r" rtl="1" fontAlgn="ctr"/>
                      <a:r>
                        <a:rPr lang="ar-KW" sz="1000" u="none" strike="noStrike" dirty="0">
                          <a:solidFill>
                            <a:schemeClr val="accent4">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t>يجب على منصة التمويل الجماعي المسجلة تقديم مستند عرض التمويل الجماعي، المعتمد من قبل منصة التمويل الجماعي المسجلة ووكيل الاكتتاب المعني بإدارة الطرح، للهيئة خلال مدة لا تتجاوز خمسة أيام عمل قبل طرح العرض في منصة التمويل الجماعي المسجلة.</a:t>
                      </a:r>
                      <a:endParaRPr lang="ar-KW" sz="1000" b="0" i="0" u="none" strike="noStrike" dirty="0">
                        <a:solidFill>
                          <a:schemeClr val="accent4">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chemeClr val="bg1"/>
                    </a:solidFill>
                  </a:tcPr>
                </a:tc>
                <a:tc>
                  <a:txBody>
                    <a:bodyPr/>
                    <a:lstStyle/>
                    <a:p>
                      <a:pPr algn="ctr" rtl="1" fontAlgn="ctr"/>
                      <a:r>
                        <a:rPr lang="ar-KW" sz="900" u="none" strike="noStrike" dirty="0">
                          <a:solidFill>
                            <a:schemeClr val="tx2">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t>المادة (2 - 3 - 15)</a:t>
                      </a:r>
                      <a:endParaRPr lang="ar-KW" sz="900" b="0" i="0" u="none" strike="noStrike" dirty="0">
                        <a:solidFill>
                          <a:schemeClr val="tx2">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chemeClr val="accent3">
                        <a:lumMod val="20000"/>
                        <a:lumOff val="80000"/>
                      </a:schemeClr>
                    </a:solidFill>
                  </a:tcPr>
                </a:tc>
                <a:extLst>
                  <a:ext uri="{0D108BD9-81ED-4DB2-BD59-A6C34878D82A}">
                    <a16:rowId xmlns:a16="http://schemas.microsoft.com/office/drawing/2014/main" val="1558205942"/>
                  </a:ext>
                </a:extLst>
              </a:tr>
              <a:tr h="503414">
                <a:tc>
                  <a:txBody>
                    <a:bodyPr/>
                    <a:lstStyle/>
                    <a:p>
                      <a:pPr algn="r" rtl="1" fontAlgn="b"/>
                      <a:r>
                        <a:rPr lang="ar-KW" sz="1000" u="none" strike="noStrike" dirty="0">
                          <a:solidFill>
                            <a:schemeClr val="accent4">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t>تلتزم منصة التمويل الجماعي المسجلة بعرض معلومات مرتبطة بأعمالها بشكل واضح للمستثمرين وذلك على النحو المذكور في المادة (2 – 3 – 20) من الكتاب التاسع عشر (التقنيات المالية)</a:t>
                      </a:r>
                      <a:br>
                        <a:rPr lang="ar-KW" sz="1000" u="none" strike="noStrike" dirty="0">
                          <a:solidFill>
                            <a:schemeClr val="accent4">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br>
                      <a:endParaRPr lang="ar-KW" sz="1000" b="0" i="0" u="none" strike="noStrike" dirty="0">
                        <a:solidFill>
                          <a:schemeClr val="accent4">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chemeClr val="bg1"/>
                    </a:solidFill>
                  </a:tcPr>
                </a:tc>
                <a:tc>
                  <a:txBody>
                    <a:bodyPr/>
                    <a:lstStyle/>
                    <a:p>
                      <a:pPr algn="ctr" rtl="1" fontAlgn="ctr"/>
                      <a:r>
                        <a:rPr lang="ar-KW" sz="900" u="none" strike="noStrike" dirty="0">
                          <a:solidFill>
                            <a:schemeClr val="tx2">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t>المادة (2 - 3 - 20)</a:t>
                      </a:r>
                      <a:endParaRPr lang="ar-KW" sz="900" b="0" i="0" u="none" strike="noStrike" dirty="0">
                        <a:solidFill>
                          <a:schemeClr val="tx2">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chemeClr val="accent3">
                        <a:lumMod val="20000"/>
                        <a:lumOff val="80000"/>
                      </a:schemeClr>
                    </a:solidFill>
                  </a:tcPr>
                </a:tc>
                <a:extLst>
                  <a:ext uri="{0D108BD9-81ED-4DB2-BD59-A6C34878D82A}">
                    <a16:rowId xmlns:a16="http://schemas.microsoft.com/office/drawing/2014/main" val="2661521550"/>
                  </a:ext>
                </a:extLst>
              </a:tr>
              <a:tr h="619141">
                <a:tc>
                  <a:txBody>
                    <a:bodyPr/>
                    <a:lstStyle/>
                    <a:p>
                      <a:pPr algn="r" rtl="1" fontAlgn="ctr"/>
                      <a:r>
                        <a:rPr lang="ar-KW" sz="1000" u="none" strike="noStrike" dirty="0">
                          <a:solidFill>
                            <a:schemeClr val="accent4">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t>يلتزم كل من منصة التمويل الجماعي المسجلة ووكيل أو وكلاء الاكتتاب المرتبطين بمنصة التمويل الجماعي المسجلة بتطبيق عناية الشخص الحريص في الحالات المذكورة في المادة (2 – 3 – 21) من الكتاب التاسع عشر (التقنيات المالية)</a:t>
                      </a:r>
                      <a:br>
                        <a:rPr lang="ar-KW" sz="1000" u="none" strike="noStrike" dirty="0">
                          <a:solidFill>
                            <a:schemeClr val="accent4">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br>
                      <a:endParaRPr lang="ar-KW" sz="1000" b="0" i="0" u="none" strike="noStrike" dirty="0">
                        <a:solidFill>
                          <a:schemeClr val="accent4">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chemeClr val="bg1"/>
                    </a:solidFill>
                  </a:tcPr>
                </a:tc>
                <a:tc>
                  <a:txBody>
                    <a:bodyPr/>
                    <a:lstStyle/>
                    <a:p>
                      <a:pPr algn="ctr" rtl="1" fontAlgn="ctr"/>
                      <a:r>
                        <a:rPr lang="ar-KW" sz="900" u="none" strike="noStrike" dirty="0">
                          <a:solidFill>
                            <a:schemeClr val="tx2">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t>المادة (2 - 3 - 21)</a:t>
                      </a:r>
                      <a:endParaRPr lang="ar-KW" sz="900" b="0" i="0" u="none" strike="noStrike" dirty="0">
                        <a:solidFill>
                          <a:schemeClr val="tx2">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chemeClr val="accent3">
                        <a:lumMod val="20000"/>
                        <a:lumOff val="80000"/>
                      </a:schemeClr>
                    </a:solidFill>
                  </a:tcPr>
                </a:tc>
                <a:extLst>
                  <a:ext uri="{0D108BD9-81ED-4DB2-BD59-A6C34878D82A}">
                    <a16:rowId xmlns:a16="http://schemas.microsoft.com/office/drawing/2014/main" val="3291483654"/>
                  </a:ext>
                </a:extLst>
              </a:tr>
              <a:tr h="527785">
                <a:tc>
                  <a:txBody>
                    <a:bodyPr/>
                    <a:lstStyle/>
                    <a:p>
                      <a:pPr algn="r" rtl="1" fontAlgn="b"/>
                      <a:r>
                        <a:rPr lang="ar-KW" sz="1000" u="none" strike="noStrike" dirty="0">
                          <a:solidFill>
                            <a:schemeClr val="accent4">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t>يحظر على منصة التمويل الجماعي المسجلة الاستثمار بالعروض التي يتم طرحها في منصتها، ويستثنى من ذلك منصة التمويل الجماعي المسجلة والمرخصة من الهيئة لمزاولة نشاط وكيل اكتتاب.</a:t>
                      </a:r>
                      <a:endParaRPr lang="ar-KW" sz="1000" b="0" i="0" u="none" strike="noStrike" dirty="0">
                        <a:solidFill>
                          <a:schemeClr val="accent4">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chemeClr val="bg1"/>
                    </a:solidFill>
                  </a:tcPr>
                </a:tc>
                <a:tc>
                  <a:txBody>
                    <a:bodyPr/>
                    <a:lstStyle/>
                    <a:p>
                      <a:pPr algn="ctr" rtl="1" fontAlgn="ctr"/>
                      <a:r>
                        <a:rPr lang="ar-KW" sz="900" u="none" strike="noStrike" dirty="0">
                          <a:solidFill>
                            <a:schemeClr val="tx2">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t>المادة (2 - 3 - 22)</a:t>
                      </a:r>
                      <a:endParaRPr lang="ar-KW" sz="900" b="0" i="0" u="none" strike="noStrike" dirty="0">
                        <a:solidFill>
                          <a:schemeClr val="tx2">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chemeClr val="accent3">
                        <a:lumMod val="20000"/>
                        <a:lumOff val="80000"/>
                      </a:schemeClr>
                    </a:solidFill>
                  </a:tcPr>
                </a:tc>
                <a:extLst>
                  <a:ext uri="{0D108BD9-81ED-4DB2-BD59-A6C34878D82A}">
                    <a16:rowId xmlns:a16="http://schemas.microsoft.com/office/drawing/2014/main" val="1365749030"/>
                  </a:ext>
                </a:extLst>
              </a:tr>
              <a:tr h="605727">
                <a:tc>
                  <a:txBody>
                    <a:bodyPr/>
                    <a:lstStyle/>
                    <a:p>
                      <a:pPr algn="r" rtl="1" fontAlgn="b"/>
                      <a:r>
                        <a:rPr lang="ar-KW" sz="1000" u="none" strike="noStrike" dirty="0">
                          <a:solidFill>
                            <a:schemeClr val="accent4">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t>يجب على منصة التمويل الجماعي المسجلة تقديم تقرير سنوي إلى الهيئة خلال 90 يوماً من نهاية سنتها المالية، على أن يشمل التقرير الأمور المذكورة في المادة (2 – 4 – 4) من الكتاب التاسع عشر (التقنيات المالية)</a:t>
                      </a:r>
                      <a:br>
                        <a:rPr lang="ar-KW" sz="1000" u="none" strike="noStrike" dirty="0">
                          <a:solidFill>
                            <a:schemeClr val="accent4">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br>
                      <a:endParaRPr lang="ar-KW" sz="1000" b="0" i="0" u="none" strike="noStrike" dirty="0">
                        <a:solidFill>
                          <a:schemeClr val="accent4">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chemeClr val="bg1"/>
                    </a:solidFill>
                  </a:tcPr>
                </a:tc>
                <a:tc>
                  <a:txBody>
                    <a:bodyPr/>
                    <a:lstStyle/>
                    <a:p>
                      <a:pPr algn="ctr" rtl="1" fontAlgn="ctr"/>
                      <a:r>
                        <a:rPr lang="ar-KW" sz="900" u="none" strike="noStrike" dirty="0">
                          <a:solidFill>
                            <a:schemeClr val="tx2">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t>المادة (2 - 4 - 4)</a:t>
                      </a:r>
                      <a:endParaRPr lang="ar-KW" sz="900" b="0" i="0" u="none" strike="noStrike" dirty="0">
                        <a:solidFill>
                          <a:schemeClr val="tx2">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chemeClr val="accent3">
                        <a:lumMod val="20000"/>
                        <a:lumOff val="80000"/>
                      </a:schemeClr>
                    </a:solidFill>
                  </a:tcPr>
                </a:tc>
                <a:extLst>
                  <a:ext uri="{0D108BD9-81ED-4DB2-BD59-A6C34878D82A}">
                    <a16:rowId xmlns:a16="http://schemas.microsoft.com/office/drawing/2014/main" val="3622854565"/>
                  </a:ext>
                </a:extLst>
              </a:tr>
              <a:tr h="533386">
                <a:tc>
                  <a:txBody>
                    <a:bodyPr/>
                    <a:lstStyle/>
                    <a:p>
                      <a:pPr algn="r" rtl="1" fontAlgn="ctr"/>
                      <a:r>
                        <a:rPr lang="ar-KW" sz="1000" u="none" strike="noStrike" dirty="0">
                          <a:solidFill>
                            <a:schemeClr val="accent4">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t>يجب على كل منصة تمويل جماعي مسجلة لا تحمل تراخيص أنشطة أوراق مالية من الهيئة أن تقدم للهيئة نسخة من بياناتها المالية السنوية مدققة ومعتمدة من قبل أحد مراقبي الحسابات المسجلين لدى الهيئة، وذلك خلال 90 يوماً من نهاية سنتها المالية. </a:t>
                      </a:r>
                      <a:br>
                        <a:rPr lang="ar-KW" sz="1000" u="none" strike="noStrike" dirty="0">
                          <a:solidFill>
                            <a:schemeClr val="accent4">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br>
                      <a:r>
                        <a:rPr lang="ar-KW" sz="1000" u="none" strike="noStrike" dirty="0">
                          <a:solidFill>
                            <a:schemeClr val="accent4">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t>وعلى كل منصة تمويل جماعي مسجلة تحمل تراخيص أنشطة أوراق مالية من الهيئة أن تلتزم بتقديم تلك البيانات المالية وفق أحكام اللائحة.</a:t>
                      </a:r>
                      <a:endParaRPr lang="ar-KW" sz="1000" b="0" i="0" u="none" strike="noStrike" dirty="0">
                        <a:solidFill>
                          <a:schemeClr val="accent4">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chemeClr val="bg1"/>
                    </a:solidFill>
                  </a:tcPr>
                </a:tc>
                <a:tc>
                  <a:txBody>
                    <a:bodyPr/>
                    <a:lstStyle/>
                    <a:p>
                      <a:pPr algn="ctr" rtl="1" fontAlgn="ctr"/>
                      <a:r>
                        <a:rPr lang="ar-KW" sz="900" u="none" strike="noStrike" dirty="0">
                          <a:solidFill>
                            <a:schemeClr val="tx2">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t>المادة (2 - 4 - 5)</a:t>
                      </a:r>
                      <a:endParaRPr lang="ar-KW" sz="900" b="0" i="0" u="none" strike="noStrike" dirty="0">
                        <a:solidFill>
                          <a:schemeClr val="tx2">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chemeClr val="accent3">
                        <a:lumMod val="20000"/>
                        <a:lumOff val="80000"/>
                      </a:schemeClr>
                    </a:solidFill>
                  </a:tcPr>
                </a:tc>
                <a:extLst>
                  <a:ext uri="{0D108BD9-81ED-4DB2-BD59-A6C34878D82A}">
                    <a16:rowId xmlns:a16="http://schemas.microsoft.com/office/drawing/2014/main" val="1129642183"/>
                  </a:ext>
                </a:extLst>
              </a:tr>
              <a:tr h="620215">
                <a:tc>
                  <a:txBody>
                    <a:bodyPr/>
                    <a:lstStyle/>
                    <a:p>
                      <a:pPr algn="r" rtl="1" fontAlgn="b"/>
                      <a:r>
                        <a:rPr lang="ar-KW" sz="1000" u="none" strike="noStrike" dirty="0">
                          <a:solidFill>
                            <a:schemeClr val="accent4">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t>يجب على منصة التمويل الجماعي المسجلة أن تقوم بتحديد الإجراءات الداخلية والمنهجية الفعالة المكتوبة لإنشاء والتحقق من هوية المستثمرين ومصادر أموالهم من خلال بذل عناية الشخص الحريص تجاه المستثمر (اعرف عميلك)، وأن تتضمن على تقرير قانون الامتثال الضريبي للحسابات الأجنبية (</a:t>
                      </a:r>
                      <a:r>
                        <a:rPr lang="en-US" sz="1000" u="none" strike="noStrike" dirty="0">
                          <a:solidFill>
                            <a:schemeClr val="accent4">
                              <a:lumMod val="50000"/>
                            </a:schemeClr>
                          </a:solidFill>
                          <a:effectLst/>
                          <a:latin typeface="+mn-lt"/>
                          <a:ea typeface="GE SS Two Bold" panose="020A0503020102020204" pitchFamily="18" charset="-78"/>
                          <a:cs typeface="GE SS Two Bold" panose="020A0503020102020204" pitchFamily="18" charset="-78"/>
                        </a:rPr>
                        <a:t>FATCA</a:t>
                      </a:r>
                      <a:r>
                        <a:rPr lang="ar-KW" sz="1000" u="none" strike="noStrike" dirty="0">
                          <a:solidFill>
                            <a:schemeClr val="accent4">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t>).</a:t>
                      </a:r>
                      <a:endParaRPr lang="ar-KW" sz="1000" b="0" i="0" u="none" strike="noStrike" dirty="0">
                        <a:solidFill>
                          <a:schemeClr val="accent4">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chemeClr val="bg1"/>
                    </a:solidFill>
                  </a:tcPr>
                </a:tc>
                <a:tc>
                  <a:txBody>
                    <a:bodyPr/>
                    <a:lstStyle/>
                    <a:p>
                      <a:pPr algn="ctr" rtl="1" fontAlgn="ctr"/>
                      <a:r>
                        <a:rPr lang="ar-KW" sz="900" u="none" strike="noStrike" dirty="0">
                          <a:solidFill>
                            <a:schemeClr val="tx2">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t>المادة (2 - 2 - 15)</a:t>
                      </a:r>
                      <a:endParaRPr lang="ar-KW" sz="900" b="0" i="0" u="none" strike="noStrike" dirty="0">
                        <a:solidFill>
                          <a:schemeClr val="tx2">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chemeClr val="accent3">
                        <a:lumMod val="20000"/>
                        <a:lumOff val="80000"/>
                      </a:schemeClr>
                    </a:solidFill>
                  </a:tcPr>
                </a:tc>
                <a:extLst>
                  <a:ext uri="{0D108BD9-81ED-4DB2-BD59-A6C34878D82A}">
                    <a16:rowId xmlns:a16="http://schemas.microsoft.com/office/drawing/2014/main" val="290764832"/>
                  </a:ext>
                </a:extLst>
              </a:tr>
            </a:tbl>
          </a:graphicData>
        </a:graphic>
      </p:graphicFrame>
    </p:spTree>
    <p:extLst>
      <p:ext uri="{BB962C8B-B14F-4D97-AF65-F5344CB8AC3E}">
        <p14:creationId xmlns:p14="http://schemas.microsoft.com/office/powerpoint/2010/main" val="1084523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3AEE6B-F23E-F66A-B1D5-865781355C69}"/>
              </a:ext>
            </a:extLst>
          </p:cNvPr>
          <p:cNvPicPr>
            <a:picLocks/>
          </p:cNvPicPr>
          <p:nvPr/>
        </p:nvPicPr>
        <p:blipFill rotWithShape="1">
          <a:blip r:embed="rId2" cstate="print">
            <a:extLst>
              <a:ext uri="{28A0092B-C50C-407E-A947-70E740481C1C}">
                <a14:useLocalDpi xmlns:a14="http://schemas.microsoft.com/office/drawing/2010/main" val="0"/>
              </a:ext>
            </a:extLst>
          </a:blip>
          <a:srcRect r="7166"/>
          <a:stretch/>
        </p:blipFill>
        <p:spPr bwMode="auto">
          <a:xfrm>
            <a:off x="10069674" y="174133"/>
            <a:ext cx="1865152" cy="787892"/>
          </a:xfrm>
          <a:prstGeom prst="rect">
            <a:avLst/>
          </a:prstGeom>
          <a:ln>
            <a:noFill/>
          </a:ln>
          <a:extLst>
            <a:ext uri="{53640926-AAD7-44D8-BBD7-CCE9431645EC}">
              <a14:shadowObscured xmlns:a14="http://schemas.microsoft.com/office/drawing/2010/main"/>
            </a:ext>
          </a:extLst>
        </p:spPr>
      </p:pic>
      <p:cxnSp>
        <p:nvCxnSpPr>
          <p:cNvPr id="9" name="Straight Connector 8">
            <a:extLst>
              <a:ext uri="{FF2B5EF4-FFF2-40B4-BE49-F238E27FC236}">
                <a16:creationId xmlns:a16="http://schemas.microsoft.com/office/drawing/2014/main" id="{674F4646-34BE-E32B-5761-EA2A19367BEA}"/>
              </a:ext>
            </a:extLst>
          </p:cNvPr>
          <p:cNvCxnSpPr/>
          <p:nvPr/>
        </p:nvCxnSpPr>
        <p:spPr>
          <a:xfrm>
            <a:off x="5745774" y="1850372"/>
            <a:ext cx="0" cy="3363359"/>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4" name="Graphic 3" descr="Handshake with solid fill">
            <a:extLst>
              <a:ext uri="{FF2B5EF4-FFF2-40B4-BE49-F238E27FC236}">
                <a16:creationId xmlns:a16="http://schemas.microsoft.com/office/drawing/2014/main" id="{E0299365-3BCF-3D8B-C98E-B9236EC0EC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76943" y="1933716"/>
            <a:ext cx="3728795" cy="3720513"/>
          </a:xfrm>
          <a:prstGeom prst="rect">
            <a:avLst/>
          </a:prstGeom>
        </p:spPr>
      </p:pic>
      <p:grpSp>
        <p:nvGrpSpPr>
          <p:cNvPr id="12" name="Group 11">
            <a:extLst>
              <a:ext uri="{FF2B5EF4-FFF2-40B4-BE49-F238E27FC236}">
                <a16:creationId xmlns:a16="http://schemas.microsoft.com/office/drawing/2014/main" id="{F4540A3B-E3F0-A914-8814-58D379844142}"/>
              </a:ext>
            </a:extLst>
          </p:cNvPr>
          <p:cNvGrpSpPr/>
          <p:nvPr/>
        </p:nvGrpSpPr>
        <p:grpSpPr>
          <a:xfrm>
            <a:off x="999262" y="1638263"/>
            <a:ext cx="3917841" cy="3787575"/>
            <a:chOff x="2067371" y="1656079"/>
            <a:chExt cx="2483120" cy="2483084"/>
          </a:xfrm>
        </p:grpSpPr>
        <p:sp>
          <p:nvSpPr>
            <p:cNvPr id="13" name="Oval 12">
              <a:extLst>
                <a:ext uri="{FF2B5EF4-FFF2-40B4-BE49-F238E27FC236}">
                  <a16:creationId xmlns:a16="http://schemas.microsoft.com/office/drawing/2014/main" id="{69F9E2F3-5AC1-96FE-F44D-DA8A8A206903}"/>
                </a:ext>
              </a:extLst>
            </p:cNvPr>
            <p:cNvSpPr/>
            <p:nvPr/>
          </p:nvSpPr>
          <p:spPr>
            <a:xfrm>
              <a:off x="2067371" y="1656079"/>
              <a:ext cx="2483120" cy="2483084"/>
            </a:xfrm>
            <a:prstGeom prst="ellipse">
              <a:avLst/>
            </a:prstGeom>
            <a:solidFill>
              <a:srgbClr val="203864">
                <a:alpha val="50000"/>
              </a:srgbClr>
            </a:solidFill>
          </p:spPr>
          <p:style>
            <a:lnRef idx="2">
              <a:schemeClr val="lt2">
                <a:hueOff val="0"/>
                <a:satOff val="0"/>
                <a:lumOff val="0"/>
                <a:alphaOff val="0"/>
              </a:schemeClr>
            </a:lnRef>
            <a:fillRef idx="1">
              <a:scrgbClr r="0" g="0" b="0"/>
            </a:fillRef>
            <a:effectRef idx="0">
              <a:schemeClr val="dk2">
                <a:alpha val="50000"/>
                <a:hueOff val="0"/>
                <a:satOff val="0"/>
                <a:lumOff val="0"/>
                <a:alphaOff val="0"/>
              </a:schemeClr>
            </a:effectRef>
            <a:fontRef idx="minor">
              <a:schemeClr val="tx1"/>
            </a:fontRef>
          </p:style>
          <p:txBody>
            <a:bodyPr/>
            <a:lstStyle/>
            <a:p>
              <a:endParaRPr lang="en-US"/>
            </a:p>
          </p:txBody>
        </p:sp>
        <p:sp>
          <p:nvSpPr>
            <p:cNvPr id="14" name="Oval 4">
              <a:extLst>
                <a:ext uri="{FF2B5EF4-FFF2-40B4-BE49-F238E27FC236}">
                  <a16:creationId xmlns:a16="http://schemas.microsoft.com/office/drawing/2014/main" id="{5655E55A-E286-5351-0281-C3273FE69936}"/>
                </a:ext>
              </a:extLst>
            </p:cNvPr>
            <p:cNvSpPr txBox="1"/>
            <p:nvPr/>
          </p:nvSpPr>
          <p:spPr>
            <a:xfrm>
              <a:off x="2431016" y="1952159"/>
              <a:ext cx="1755830" cy="175580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ar-KW" sz="1600"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p>
              <a:pPr marL="0" lvl="0" indent="0" algn="ctr" defTabSz="711200">
                <a:lnSpc>
                  <a:spcPct val="90000"/>
                </a:lnSpc>
                <a:spcBef>
                  <a:spcPct val="0"/>
                </a:spcBef>
                <a:spcAft>
                  <a:spcPct val="35000"/>
                </a:spcAft>
                <a:buNone/>
              </a:pPr>
              <a:r>
                <a:rPr lang="ar-KW" sz="2800"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مصدري</a:t>
              </a:r>
            </a:p>
            <a:p>
              <a:pPr marL="0" lvl="0" indent="0" algn="ctr" defTabSz="711200">
                <a:lnSpc>
                  <a:spcPct val="90000"/>
                </a:lnSpc>
                <a:spcBef>
                  <a:spcPct val="0"/>
                </a:spcBef>
                <a:spcAft>
                  <a:spcPct val="35000"/>
                </a:spcAft>
                <a:buNone/>
              </a:pPr>
              <a:r>
                <a:rPr lang="ar-KW" sz="2800"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العروض</a:t>
              </a:r>
              <a:endParaRPr lang="en-US" sz="2800"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grpSp>
    </p:spTree>
    <p:extLst>
      <p:ext uri="{BB962C8B-B14F-4D97-AF65-F5344CB8AC3E}">
        <p14:creationId xmlns:p14="http://schemas.microsoft.com/office/powerpoint/2010/main" val="4037434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EBBB9A-1A81-623B-D050-CE5047E583D5}"/>
              </a:ext>
            </a:extLst>
          </p:cNvPr>
          <p:cNvPicPr>
            <a:picLocks/>
          </p:cNvPicPr>
          <p:nvPr/>
        </p:nvPicPr>
        <p:blipFill rotWithShape="1">
          <a:blip r:embed="rId2" cstate="print">
            <a:extLst>
              <a:ext uri="{28A0092B-C50C-407E-A947-70E740481C1C}">
                <a14:useLocalDpi xmlns:a14="http://schemas.microsoft.com/office/drawing/2010/main" val="0"/>
              </a:ext>
            </a:extLst>
          </a:blip>
          <a:srcRect r="7166"/>
          <a:stretch/>
        </p:blipFill>
        <p:spPr bwMode="auto">
          <a:xfrm>
            <a:off x="10069674" y="174133"/>
            <a:ext cx="1865152" cy="787892"/>
          </a:xfrm>
          <a:prstGeom prst="rect">
            <a:avLst/>
          </a:prstGeom>
          <a:ln>
            <a:noFill/>
          </a:ln>
          <a:extLst>
            <a:ext uri="{53640926-AAD7-44D8-BBD7-CCE9431645EC}">
              <a14:shadowObscured xmlns:a14="http://schemas.microsoft.com/office/drawing/2010/main"/>
            </a:ext>
          </a:extLst>
        </p:spPr>
      </p:pic>
      <p:sp>
        <p:nvSpPr>
          <p:cNvPr id="3" name="Title 1">
            <a:extLst>
              <a:ext uri="{FF2B5EF4-FFF2-40B4-BE49-F238E27FC236}">
                <a16:creationId xmlns:a16="http://schemas.microsoft.com/office/drawing/2014/main" id="{168F8231-09F4-4F83-83A8-842875388F01}"/>
              </a:ext>
            </a:extLst>
          </p:cNvPr>
          <p:cNvSpPr txBox="1">
            <a:spLocks/>
          </p:cNvSpPr>
          <p:nvPr/>
        </p:nvSpPr>
        <p:spPr>
          <a:xfrm>
            <a:off x="97783" y="459343"/>
            <a:ext cx="11492204" cy="1325563"/>
          </a:xfrm>
          <a:prstGeom prst="rect">
            <a:avLst/>
          </a:prstGeom>
          <a:ln w="381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KW" sz="28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rPr>
              <a:t>أحكام عامة لمصدري عروض التمويل الجماعي القائم على الأوراق المالية</a:t>
            </a:r>
            <a:endParaRPr lang="en-US" sz="28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endParaRPr>
          </a:p>
        </p:txBody>
      </p:sp>
      <p:cxnSp>
        <p:nvCxnSpPr>
          <p:cNvPr id="4" name="Straight Connector 3">
            <a:extLst>
              <a:ext uri="{FF2B5EF4-FFF2-40B4-BE49-F238E27FC236}">
                <a16:creationId xmlns:a16="http://schemas.microsoft.com/office/drawing/2014/main" id="{50020611-72F0-BFCD-C49F-DC8FB178D62D}"/>
              </a:ext>
            </a:extLst>
          </p:cNvPr>
          <p:cNvCxnSpPr>
            <a:cxnSpLocks/>
          </p:cNvCxnSpPr>
          <p:nvPr/>
        </p:nvCxnSpPr>
        <p:spPr>
          <a:xfrm>
            <a:off x="1658407" y="1457631"/>
            <a:ext cx="9222297" cy="0"/>
          </a:xfrm>
          <a:prstGeom prst="line">
            <a:avLst/>
          </a:prstGeom>
          <a:ln>
            <a:solidFill>
              <a:schemeClr val="accent4">
                <a:lumMod val="75000"/>
              </a:schemeClr>
            </a:solidFill>
          </a:ln>
        </p:spPr>
        <p:style>
          <a:lnRef idx="3">
            <a:schemeClr val="accent1"/>
          </a:lnRef>
          <a:fillRef idx="0">
            <a:schemeClr val="accent1"/>
          </a:fillRef>
          <a:effectRef idx="2">
            <a:schemeClr val="accent1"/>
          </a:effectRef>
          <a:fontRef idx="minor">
            <a:schemeClr val="tx1"/>
          </a:fontRef>
        </p:style>
      </p:cxnSp>
      <p:sp>
        <p:nvSpPr>
          <p:cNvPr id="5" name="Freeform: Shape 4">
            <a:extLst>
              <a:ext uri="{FF2B5EF4-FFF2-40B4-BE49-F238E27FC236}">
                <a16:creationId xmlns:a16="http://schemas.microsoft.com/office/drawing/2014/main" id="{6D351760-C579-7032-BA82-4A12178C72CA}"/>
              </a:ext>
            </a:extLst>
          </p:cNvPr>
          <p:cNvSpPr/>
          <p:nvPr/>
        </p:nvSpPr>
        <p:spPr>
          <a:xfrm>
            <a:off x="5840084" y="2041825"/>
            <a:ext cx="5610090" cy="4356831"/>
          </a:xfrm>
          <a:custGeom>
            <a:avLst/>
            <a:gdLst>
              <a:gd name="connsiteX0" fmla="*/ 0 w 4760429"/>
              <a:gd name="connsiteY0" fmla="*/ 0 h 2931114"/>
              <a:gd name="connsiteX1" fmla="*/ 4760429 w 4760429"/>
              <a:gd name="connsiteY1" fmla="*/ 0 h 2931114"/>
              <a:gd name="connsiteX2" fmla="*/ 4760429 w 4760429"/>
              <a:gd name="connsiteY2" fmla="*/ 2931114 h 2931114"/>
              <a:gd name="connsiteX3" fmla="*/ 0 w 4760429"/>
              <a:gd name="connsiteY3" fmla="*/ 2931114 h 2931114"/>
              <a:gd name="connsiteX4" fmla="*/ 0 w 4760429"/>
              <a:gd name="connsiteY4" fmla="*/ 0 h 2931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0429" h="2931114">
                <a:moveTo>
                  <a:pt x="0" y="0"/>
                </a:moveTo>
                <a:lnTo>
                  <a:pt x="4760429" y="0"/>
                </a:lnTo>
                <a:lnTo>
                  <a:pt x="4760429" y="2931114"/>
                </a:lnTo>
                <a:lnTo>
                  <a:pt x="0" y="2931114"/>
                </a:lnTo>
                <a:lnTo>
                  <a:pt x="0" y="0"/>
                </a:lnTo>
                <a:close/>
              </a:path>
            </a:pathLst>
          </a:custGeom>
          <a:solidFill>
            <a:schemeClr val="bg1">
              <a:alpha val="90000"/>
            </a:schemeClr>
          </a:solidFill>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algn="r" defTabSz="533400" rtl="1">
              <a:lnSpc>
                <a:spcPct val="150000"/>
              </a:lnSpc>
              <a:spcBef>
                <a:spcPct val="0"/>
              </a:spcBef>
              <a:spcAft>
                <a:spcPct val="15000"/>
              </a:spcAft>
              <a:buChar char="•"/>
            </a:pPr>
            <a:r>
              <a:rPr lang="ar-KW" sz="1200" kern="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rPr>
              <a:t>أن يكون مصدر العرض شخصاً اعتبارياً خاضع لتنظيم قانون الشركات الكويتي.</a:t>
            </a:r>
          </a:p>
          <a:p>
            <a:pPr marL="114300" lvl="1" indent="-114300" algn="r" defTabSz="533400" rtl="1">
              <a:lnSpc>
                <a:spcPct val="150000"/>
              </a:lnSpc>
              <a:spcBef>
                <a:spcPct val="0"/>
              </a:spcBef>
              <a:spcAft>
                <a:spcPct val="15000"/>
              </a:spcAft>
              <a:buChar char="•"/>
            </a:pPr>
            <a:endParaRPr lang="en-US" sz="1200" kern="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endParaRPr>
          </a:p>
          <a:p>
            <a:pPr marL="114300" lvl="1" indent="-114300" algn="r" defTabSz="533400" rtl="1">
              <a:lnSpc>
                <a:spcPct val="150000"/>
              </a:lnSpc>
              <a:spcBef>
                <a:spcPct val="0"/>
              </a:spcBef>
              <a:spcAft>
                <a:spcPct val="15000"/>
              </a:spcAft>
              <a:buChar char="•"/>
            </a:pPr>
            <a:r>
              <a:rPr lang="ar-KW" sz="1200" kern="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rPr>
              <a:t>يكون رأس مال الشركة محدد وفق المبلغ المستهدف للمشروع الوارد في مستند عرض التمويل الجماعي، على ألا يقل عن 50,000 دينار كويتي</a:t>
            </a:r>
          </a:p>
          <a:p>
            <a:pPr marL="114300" lvl="1" indent="-114300" algn="r" defTabSz="533400" rtl="1">
              <a:lnSpc>
                <a:spcPct val="150000"/>
              </a:lnSpc>
              <a:spcBef>
                <a:spcPct val="0"/>
              </a:spcBef>
              <a:spcAft>
                <a:spcPct val="15000"/>
              </a:spcAft>
              <a:buChar char="•"/>
            </a:pPr>
            <a:endParaRPr lang="en-US" sz="1200" kern="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endParaRPr>
          </a:p>
          <a:p>
            <a:pPr marL="114300" lvl="1" indent="-114300" algn="r" defTabSz="533400" rtl="1">
              <a:lnSpc>
                <a:spcPct val="150000"/>
              </a:lnSpc>
              <a:spcBef>
                <a:spcPct val="0"/>
              </a:spcBef>
              <a:spcAft>
                <a:spcPct val="15000"/>
              </a:spcAft>
              <a:buChar char="•"/>
            </a:pPr>
            <a:r>
              <a:rPr lang="ar-KW" sz="1200" kern="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rPr>
              <a:t>يقتصر مصدر العرض على الأشكال القانونية التالية من الاشخاص الاعتباريين:</a:t>
            </a:r>
            <a:endParaRPr lang="en-US" sz="1200" kern="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endParaRPr>
          </a:p>
          <a:p>
            <a:pPr marL="400050" lvl="2" indent="-285750" algn="r" defTabSz="533400" rtl="1">
              <a:lnSpc>
                <a:spcPct val="150000"/>
              </a:lnSpc>
              <a:spcBef>
                <a:spcPct val="0"/>
              </a:spcBef>
              <a:spcAft>
                <a:spcPct val="15000"/>
              </a:spcAft>
              <a:buFont typeface="Courier New" panose="02070309020205020404" pitchFamily="49" charset="0"/>
              <a:buChar char="o"/>
            </a:pPr>
            <a:r>
              <a:rPr lang="ar-KW" sz="1200" kern="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rPr>
              <a:t>شركة ذات مسؤولية محدودة</a:t>
            </a:r>
            <a:endParaRPr lang="en-US" sz="1200" kern="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endParaRPr>
          </a:p>
          <a:p>
            <a:pPr marL="400050" lvl="2" indent="-285750" algn="r" defTabSz="533400" rtl="1">
              <a:lnSpc>
                <a:spcPct val="150000"/>
              </a:lnSpc>
              <a:spcBef>
                <a:spcPct val="0"/>
              </a:spcBef>
              <a:spcAft>
                <a:spcPct val="15000"/>
              </a:spcAft>
              <a:buFont typeface="Courier New" panose="02070309020205020404" pitchFamily="49" charset="0"/>
              <a:buChar char="o"/>
            </a:pPr>
            <a:r>
              <a:rPr lang="ar-KW" sz="1200" kern="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rPr>
              <a:t>شركة مساهمة مقفلة</a:t>
            </a:r>
            <a:endParaRPr lang="en-US" sz="1200" kern="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endParaRPr>
          </a:p>
          <a:p>
            <a:pPr marL="400050" lvl="2" indent="-285750" algn="r" defTabSz="533400" rtl="1">
              <a:lnSpc>
                <a:spcPct val="150000"/>
              </a:lnSpc>
              <a:spcBef>
                <a:spcPct val="0"/>
              </a:spcBef>
              <a:spcAft>
                <a:spcPct val="15000"/>
              </a:spcAft>
              <a:buFont typeface="Courier New" panose="02070309020205020404" pitchFamily="49" charset="0"/>
              <a:buChar char="o"/>
            </a:pPr>
            <a:r>
              <a:rPr lang="ar-KW" sz="1200" kern="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rPr>
              <a:t>شركة </a:t>
            </a:r>
            <a:r>
              <a:rPr lang="ar-KW" sz="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rPr>
              <a:t>التوصية بالأسهم</a:t>
            </a:r>
          </a:p>
          <a:p>
            <a:pPr marL="400050" lvl="2" indent="-285750" algn="r" defTabSz="533400" rtl="1">
              <a:lnSpc>
                <a:spcPct val="150000"/>
              </a:lnSpc>
              <a:spcBef>
                <a:spcPct val="0"/>
              </a:spcBef>
              <a:spcAft>
                <a:spcPct val="15000"/>
              </a:spcAft>
              <a:buFont typeface="Courier New" panose="02070309020205020404" pitchFamily="49" charset="0"/>
              <a:buChar char="o"/>
            </a:pPr>
            <a:endParaRPr lang="en-US" sz="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endParaRPr>
          </a:p>
          <a:p>
            <a:pPr marL="114300" lvl="1" indent="-114300" algn="r" defTabSz="533400" rtl="1">
              <a:lnSpc>
                <a:spcPct val="150000"/>
              </a:lnSpc>
              <a:spcBef>
                <a:spcPct val="0"/>
              </a:spcBef>
              <a:spcAft>
                <a:spcPct val="15000"/>
              </a:spcAft>
              <a:buChar char="•"/>
            </a:pPr>
            <a:r>
              <a:rPr lang="ar-KW" sz="1200" kern="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rPr>
              <a:t>يقوم بتعيين مراقب حسابات مسجل لدى الهيئة لمراجعة وتدقيق البيانات المالية الخاصة بشركته المعنية بعرض المشروع محل الطرح، على أن يتم إعدادها وفق المعايير المحاسبية الدولية، وأن يصدر بيانات مالية مدققة ومعتمدة قبل تقديم طلب طرح العرض.</a:t>
            </a:r>
          </a:p>
          <a:p>
            <a:pPr marL="114300" lvl="1" indent="-114300" algn="r" defTabSz="533400" rtl="1">
              <a:lnSpc>
                <a:spcPct val="90000"/>
              </a:lnSpc>
              <a:spcBef>
                <a:spcPct val="0"/>
              </a:spcBef>
              <a:spcAft>
                <a:spcPct val="15000"/>
              </a:spcAft>
              <a:buChar char="•"/>
            </a:pPr>
            <a:endParaRPr lang="ar-KW" sz="1200" kern="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endParaRPr>
          </a:p>
          <a:p>
            <a:pPr marL="0" lvl="1" algn="r" defTabSz="533400" rtl="1">
              <a:lnSpc>
                <a:spcPct val="90000"/>
              </a:lnSpc>
              <a:spcBef>
                <a:spcPct val="0"/>
              </a:spcBef>
              <a:spcAft>
                <a:spcPct val="15000"/>
              </a:spcAft>
            </a:pPr>
            <a:endParaRPr lang="ar-KW" sz="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endParaRPr>
          </a:p>
          <a:p>
            <a:pPr marL="0" lvl="1" algn="r" defTabSz="533400" rtl="1">
              <a:lnSpc>
                <a:spcPct val="90000"/>
              </a:lnSpc>
              <a:spcBef>
                <a:spcPct val="0"/>
              </a:spcBef>
              <a:spcAft>
                <a:spcPct val="15000"/>
              </a:spcAft>
            </a:pPr>
            <a:endParaRPr lang="ar-KW" sz="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endParaRPr>
          </a:p>
          <a:p>
            <a:pPr marL="114300" lvl="1" indent="-114300" algn="r" defTabSz="533400" rtl="1">
              <a:lnSpc>
                <a:spcPct val="90000"/>
              </a:lnSpc>
              <a:spcBef>
                <a:spcPct val="0"/>
              </a:spcBef>
              <a:spcAft>
                <a:spcPct val="15000"/>
              </a:spcAft>
              <a:buChar char="•"/>
            </a:pPr>
            <a:endParaRPr lang="en-US" sz="1400" kern="1200" dirty="0">
              <a:solidFill>
                <a:schemeClr val="accent5">
                  <a:lumMod val="50000"/>
                </a:schemeClr>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7" name="Content Placeholder 2">
            <a:extLst>
              <a:ext uri="{FF2B5EF4-FFF2-40B4-BE49-F238E27FC236}">
                <a16:creationId xmlns:a16="http://schemas.microsoft.com/office/drawing/2014/main" id="{DBB296AA-8C1F-2BE6-6D47-A979424A4BBE}"/>
              </a:ext>
            </a:extLst>
          </p:cNvPr>
          <p:cNvSpPr txBox="1">
            <a:spLocks/>
          </p:cNvSpPr>
          <p:nvPr/>
        </p:nvSpPr>
        <p:spPr>
          <a:xfrm>
            <a:off x="6269555" y="1546218"/>
            <a:ext cx="5272897" cy="5238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KW" sz="1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الشروط السابقة لتقديم طلب الحصول على التمويل</a:t>
            </a:r>
            <a:endParaRPr lang="en-US" sz="1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9" name="Freeform: Shape 8">
            <a:extLst>
              <a:ext uri="{FF2B5EF4-FFF2-40B4-BE49-F238E27FC236}">
                <a16:creationId xmlns:a16="http://schemas.microsoft.com/office/drawing/2014/main" id="{3199C36D-6690-5BF1-9671-86238E4DA66F}"/>
              </a:ext>
            </a:extLst>
          </p:cNvPr>
          <p:cNvSpPr/>
          <p:nvPr/>
        </p:nvSpPr>
        <p:spPr>
          <a:xfrm>
            <a:off x="284672" y="2041826"/>
            <a:ext cx="5325418" cy="4356830"/>
          </a:xfrm>
          <a:custGeom>
            <a:avLst/>
            <a:gdLst>
              <a:gd name="connsiteX0" fmla="*/ 0 w 4760429"/>
              <a:gd name="connsiteY0" fmla="*/ 0 h 2931114"/>
              <a:gd name="connsiteX1" fmla="*/ 4760429 w 4760429"/>
              <a:gd name="connsiteY1" fmla="*/ 0 h 2931114"/>
              <a:gd name="connsiteX2" fmla="*/ 4760429 w 4760429"/>
              <a:gd name="connsiteY2" fmla="*/ 2931114 h 2931114"/>
              <a:gd name="connsiteX3" fmla="*/ 0 w 4760429"/>
              <a:gd name="connsiteY3" fmla="*/ 2931114 h 2931114"/>
              <a:gd name="connsiteX4" fmla="*/ 0 w 4760429"/>
              <a:gd name="connsiteY4" fmla="*/ 0 h 2931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0429" h="2931114">
                <a:moveTo>
                  <a:pt x="0" y="0"/>
                </a:moveTo>
                <a:lnTo>
                  <a:pt x="4760429" y="0"/>
                </a:lnTo>
                <a:lnTo>
                  <a:pt x="4760429" y="2931114"/>
                </a:lnTo>
                <a:lnTo>
                  <a:pt x="0" y="2931114"/>
                </a:lnTo>
                <a:lnTo>
                  <a:pt x="0" y="0"/>
                </a:lnTo>
                <a:close/>
              </a:path>
            </a:pathLst>
          </a:custGeom>
          <a:solidFill>
            <a:schemeClr val="bg1">
              <a:alpha val="90000"/>
            </a:schemeClr>
          </a:solidFill>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0" lvl="1" algn="r" defTabSz="533400" rtl="1">
              <a:lnSpc>
                <a:spcPct val="150000"/>
              </a:lnSpc>
              <a:spcBef>
                <a:spcPct val="0"/>
              </a:spcBef>
              <a:spcAft>
                <a:spcPct val="15000"/>
              </a:spcAft>
            </a:pPr>
            <a:r>
              <a:rPr lang="ar-KW" sz="1200" b="0" i="0" u="none" strike="noStrike" dirty="0">
                <a:solidFill>
                  <a:srgbClr val="093D6C"/>
                </a:solidFill>
                <a:effectLst/>
                <a:latin typeface="GE SS Two Bold" panose="020A0503020102020204" pitchFamily="18" charset="-78"/>
                <a:ea typeface="GE SS Two Bold" panose="020A0503020102020204" pitchFamily="18" charset="-78"/>
                <a:cs typeface="GE SS Two Bold" panose="020A0503020102020204" pitchFamily="18" charset="-78"/>
              </a:rPr>
              <a:t>يحظر على الجهات التالية التقدم بطلب الحصول على تمويل من خلال منصات التمويل الجماعي المسجلة لدى الهيئة:</a:t>
            </a:r>
          </a:p>
          <a:p>
            <a:pPr marL="0" lvl="1" algn="r" defTabSz="533400" rtl="1">
              <a:lnSpc>
                <a:spcPct val="150000"/>
              </a:lnSpc>
              <a:spcBef>
                <a:spcPct val="0"/>
              </a:spcBef>
              <a:spcAft>
                <a:spcPct val="15000"/>
              </a:spcAft>
            </a:pPr>
            <a:endParaRPr lang="ar-KW" sz="4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endParaRPr>
          </a:p>
          <a:p>
            <a:pPr marL="571500" lvl="2" indent="-114300" algn="r" defTabSz="533400" rtl="1">
              <a:lnSpc>
                <a:spcPct val="150000"/>
              </a:lnSpc>
              <a:spcBef>
                <a:spcPct val="0"/>
              </a:spcBef>
              <a:spcAft>
                <a:spcPct val="15000"/>
              </a:spcAft>
              <a:buFontTx/>
              <a:buChar char="•"/>
            </a:pPr>
            <a:r>
              <a:rPr lang="ar-KW" sz="1200" b="0" i="0" u="none" strike="noStrike" dirty="0">
                <a:solidFill>
                  <a:srgbClr val="093D6C"/>
                </a:solidFill>
                <a:effectLst/>
                <a:latin typeface="GE SS Two Bold" panose="020A0503020102020204" pitchFamily="18" charset="-78"/>
                <a:ea typeface="GE SS Two Bold" panose="020A0503020102020204" pitchFamily="18" charset="-78"/>
                <a:cs typeface="GE SS Two Bold" panose="020A0503020102020204" pitchFamily="18" charset="-78"/>
              </a:rPr>
              <a:t>الشركات المساهمة العامة وشركاتها التابعة.</a:t>
            </a:r>
          </a:p>
          <a:p>
            <a:pPr marL="571500" lvl="2" indent="-114300" algn="r" defTabSz="533400" rtl="1">
              <a:lnSpc>
                <a:spcPct val="150000"/>
              </a:lnSpc>
              <a:spcBef>
                <a:spcPct val="0"/>
              </a:spcBef>
              <a:spcAft>
                <a:spcPct val="15000"/>
              </a:spcAft>
              <a:buFontTx/>
              <a:buChar char="•"/>
            </a:pPr>
            <a:r>
              <a:rPr lang="ar-KW" sz="1200" b="0" i="0" u="none" strike="noStrike" dirty="0">
                <a:solidFill>
                  <a:srgbClr val="093D6C"/>
                </a:solidFill>
                <a:effectLst/>
                <a:latin typeface="GE SS Two Bold" panose="020A0503020102020204" pitchFamily="18" charset="-78"/>
                <a:ea typeface="GE SS Two Bold" panose="020A0503020102020204" pitchFamily="18" charset="-78"/>
                <a:cs typeface="GE SS Two Bold" panose="020A0503020102020204" pitchFamily="18" charset="-78"/>
              </a:rPr>
              <a:t>الأشخاص المرخص لهم من قبل الهيئة.</a:t>
            </a:r>
          </a:p>
          <a:p>
            <a:pPr marL="571500" lvl="2" indent="-114300" algn="r" defTabSz="533400" rtl="1">
              <a:lnSpc>
                <a:spcPct val="150000"/>
              </a:lnSpc>
              <a:spcBef>
                <a:spcPct val="0"/>
              </a:spcBef>
              <a:spcAft>
                <a:spcPct val="15000"/>
              </a:spcAft>
              <a:buFontTx/>
              <a:buChar char="•"/>
            </a:pPr>
            <a:r>
              <a:rPr lang="ar-KW" sz="1200" b="0" i="0" u="none" strike="noStrike" dirty="0">
                <a:solidFill>
                  <a:srgbClr val="093D6C"/>
                </a:solidFill>
                <a:effectLst/>
                <a:latin typeface="GE SS Two Bold" panose="020A0503020102020204" pitchFamily="18" charset="-78"/>
                <a:ea typeface="GE SS Two Bold" panose="020A0503020102020204" pitchFamily="18" charset="-78"/>
                <a:cs typeface="GE SS Two Bold" panose="020A0503020102020204" pitchFamily="18" charset="-78"/>
              </a:rPr>
              <a:t>الشركات والمؤسسات التي لا تمارس أعمالها وفق أنشطتها المعتمدة.</a:t>
            </a:r>
          </a:p>
          <a:p>
            <a:pPr marL="571500" lvl="2" indent="-114300" algn="r" defTabSz="533400" rtl="1">
              <a:lnSpc>
                <a:spcPct val="150000"/>
              </a:lnSpc>
              <a:spcBef>
                <a:spcPct val="0"/>
              </a:spcBef>
              <a:spcAft>
                <a:spcPct val="15000"/>
              </a:spcAft>
              <a:buFontTx/>
              <a:buChar char="•"/>
            </a:pPr>
            <a:r>
              <a:rPr lang="ar-KW" sz="1200" b="0" i="0" u="none" strike="noStrike" dirty="0">
                <a:solidFill>
                  <a:srgbClr val="093D6C"/>
                </a:solidFill>
                <a:effectLst/>
                <a:latin typeface="GE SS Two Bold" panose="020A0503020102020204" pitchFamily="18" charset="-78"/>
                <a:ea typeface="GE SS Two Bold" panose="020A0503020102020204" pitchFamily="18" charset="-78"/>
                <a:cs typeface="GE SS Two Bold" panose="020A0503020102020204" pitchFamily="18" charset="-78"/>
              </a:rPr>
              <a:t>المؤسسات غير الهادفة للربح.</a:t>
            </a:r>
          </a:p>
          <a:p>
            <a:pPr marL="571500" lvl="2" indent="-114300" algn="r" defTabSz="533400" rtl="1">
              <a:lnSpc>
                <a:spcPct val="150000"/>
              </a:lnSpc>
              <a:spcBef>
                <a:spcPct val="0"/>
              </a:spcBef>
              <a:spcAft>
                <a:spcPct val="15000"/>
              </a:spcAft>
              <a:buFontTx/>
              <a:buChar char="•"/>
            </a:pPr>
            <a:r>
              <a:rPr lang="ar-KW" sz="1200" b="0" i="0" u="none" strike="noStrike" dirty="0">
                <a:solidFill>
                  <a:srgbClr val="093D6C"/>
                </a:solidFill>
                <a:effectLst/>
                <a:latin typeface="GE SS Two Bold" panose="020A0503020102020204" pitchFamily="18" charset="-78"/>
                <a:ea typeface="GE SS Two Bold" panose="020A0503020102020204" pitchFamily="18" charset="-78"/>
                <a:cs typeface="GE SS Two Bold" panose="020A0503020102020204" pitchFamily="18" charset="-78"/>
              </a:rPr>
              <a:t>جمعيات النفع العام والشخصيات الاعتبارية الخيرية </a:t>
            </a:r>
            <a:r>
              <a:rPr lang="ar-KW" sz="1200" b="0" i="0" u="none" strike="noStrike" dirty="0" err="1">
                <a:solidFill>
                  <a:srgbClr val="093D6C"/>
                </a:solidFill>
                <a:effectLst/>
                <a:latin typeface="GE SS Two Bold" panose="020A0503020102020204" pitchFamily="18" charset="-78"/>
                <a:ea typeface="GE SS Two Bold" panose="020A0503020102020204" pitchFamily="18" charset="-78"/>
                <a:cs typeface="GE SS Two Bold" panose="020A0503020102020204" pitchFamily="18" charset="-78"/>
              </a:rPr>
              <a:t>والتبرعية</a:t>
            </a:r>
            <a:r>
              <a:rPr lang="ar-KW" sz="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rPr>
              <a:t> </a:t>
            </a:r>
            <a:r>
              <a:rPr lang="ar-KW" sz="1200" b="0" i="0" u="none" strike="noStrike" dirty="0">
                <a:solidFill>
                  <a:srgbClr val="093D6C"/>
                </a:solidFill>
                <a:effectLst/>
                <a:latin typeface="GE SS Two Bold" panose="020A0503020102020204" pitchFamily="18" charset="-78"/>
                <a:ea typeface="GE SS Two Bold" panose="020A0503020102020204" pitchFamily="18" charset="-78"/>
                <a:cs typeface="GE SS Two Bold" panose="020A0503020102020204" pitchFamily="18" charset="-78"/>
              </a:rPr>
              <a:t>الخاضعة لرقابة وزارة الشؤون الاجتماعية.</a:t>
            </a:r>
          </a:p>
          <a:p>
            <a:pPr marL="571500" lvl="2" indent="-114300" algn="r" defTabSz="533400" rtl="1">
              <a:lnSpc>
                <a:spcPct val="150000"/>
              </a:lnSpc>
              <a:spcBef>
                <a:spcPct val="0"/>
              </a:spcBef>
              <a:spcAft>
                <a:spcPct val="15000"/>
              </a:spcAft>
              <a:buFontTx/>
              <a:buChar char="•"/>
            </a:pPr>
            <a:r>
              <a:rPr lang="ar-KW" sz="1200" b="0" i="0" u="none" strike="noStrike" dirty="0">
                <a:solidFill>
                  <a:srgbClr val="093D6C"/>
                </a:solidFill>
                <a:effectLst/>
                <a:latin typeface="GE SS Two Bold" panose="020A0503020102020204" pitchFamily="18" charset="-78"/>
                <a:ea typeface="GE SS Two Bold" panose="020A0503020102020204" pitchFamily="18" charset="-78"/>
                <a:cs typeface="GE SS Two Bold" panose="020A0503020102020204" pitchFamily="18" charset="-78"/>
              </a:rPr>
              <a:t>شركات الشخص الواحد. </a:t>
            </a:r>
          </a:p>
          <a:p>
            <a:pPr marL="571500" lvl="2" indent="-114300" algn="r" defTabSz="533400" rtl="1">
              <a:lnSpc>
                <a:spcPct val="150000"/>
              </a:lnSpc>
              <a:spcBef>
                <a:spcPct val="0"/>
              </a:spcBef>
              <a:spcAft>
                <a:spcPct val="15000"/>
              </a:spcAft>
              <a:buFontTx/>
              <a:buChar char="•"/>
            </a:pPr>
            <a:r>
              <a:rPr lang="ar-KW" sz="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rPr>
              <a:t>الشركات التي لديها رأس مال مدفوع أعلى من </a:t>
            </a:r>
            <a:r>
              <a:rPr lang="en-US" sz="1200" kern="1200" dirty="0">
                <a:solidFill>
                  <a:srgbClr val="093D6C"/>
                </a:solidFill>
                <a:ea typeface="GE SS Two Bold" panose="020A0503020102020204" pitchFamily="18" charset="-78"/>
                <a:cs typeface="GE SS Two Bold" panose="020A0503020102020204" pitchFamily="18" charset="-78"/>
              </a:rPr>
              <a:t>500</a:t>
            </a:r>
            <a:r>
              <a:rPr lang="en-US" sz="1200" dirty="0">
                <a:solidFill>
                  <a:srgbClr val="093D6C"/>
                </a:solidFill>
                <a:ea typeface="GE SS Two Bold" panose="020A0503020102020204" pitchFamily="18" charset="-78"/>
                <a:cs typeface="GE SS Two Bold" panose="020A0503020102020204" pitchFamily="18" charset="-78"/>
              </a:rPr>
              <a:t>,000</a:t>
            </a:r>
            <a:r>
              <a:rPr lang="ar-KW" sz="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rPr>
              <a:t> د.ك. </a:t>
            </a:r>
          </a:p>
          <a:p>
            <a:pPr marL="571500" lvl="2" indent="-114300" algn="r" defTabSz="533400" rtl="1">
              <a:lnSpc>
                <a:spcPct val="150000"/>
              </a:lnSpc>
              <a:spcBef>
                <a:spcPct val="0"/>
              </a:spcBef>
              <a:spcAft>
                <a:spcPct val="15000"/>
              </a:spcAft>
              <a:buFontTx/>
              <a:buChar char="•"/>
            </a:pPr>
            <a:r>
              <a:rPr lang="ar-KW" sz="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rPr>
              <a:t>شركات المحاصة. </a:t>
            </a:r>
          </a:p>
          <a:p>
            <a:pPr marL="114300" lvl="1" indent="-114300" algn="r" defTabSz="533400" rtl="1">
              <a:lnSpc>
                <a:spcPct val="90000"/>
              </a:lnSpc>
              <a:spcBef>
                <a:spcPct val="0"/>
              </a:spcBef>
              <a:spcAft>
                <a:spcPct val="15000"/>
              </a:spcAft>
              <a:buChar char="•"/>
            </a:pPr>
            <a:endParaRPr lang="ar-KW" sz="1200" kern="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endParaRPr>
          </a:p>
          <a:p>
            <a:pPr marL="0" lvl="1" algn="r" defTabSz="533400" rtl="1">
              <a:lnSpc>
                <a:spcPct val="90000"/>
              </a:lnSpc>
              <a:spcBef>
                <a:spcPct val="0"/>
              </a:spcBef>
              <a:spcAft>
                <a:spcPct val="15000"/>
              </a:spcAft>
            </a:pPr>
            <a:endParaRPr lang="ar-KW" sz="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endParaRPr>
          </a:p>
          <a:p>
            <a:pPr marL="0" lvl="1" algn="r" defTabSz="533400" rtl="1">
              <a:lnSpc>
                <a:spcPct val="90000"/>
              </a:lnSpc>
              <a:spcBef>
                <a:spcPct val="0"/>
              </a:spcBef>
              <a:spcAft>
                <a:spcPct val="15000"/>
              </a:spcAft>
            </a:pPr>
            <a:endParaRPr lang="ar-KW" sz="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endParaRPr>
          </a:p>
          <a:p>
            <a:pPr marL="114300" lvl="1" indent="-114300" algn="r" defTabSz="533400" rtl="1">
              <a:lnSpc>
                <a:spcPct val="90000"/>
              </a:lnSpc>
              <a:spcBef>
                <a:spcPct val="0"/>
              </a:spcBef>
              <a:spcAft>
                <a:spcPct val="15000"/>
              </a:spcAft>
              <a:buChar char="•"/>
            </a:pPr>
            <a:endParaRPr lang="en-US" sz="1400" kern="1200" dirty="0">
              <a:solidFill>
                <a:schemeClr val="accent5">
                  <a:lumMod val="50000"/>
                </a:schemeClr>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10" name="Content Placeholder 2">
            <a:extLst>
              <a:ext uri="{FF2B5EF4-FFF2-40B4-BE49-F238E27FC236}">
                <a16:creationId xmlns:a16="http://schemas.microsoft.com/office/drawing/2014/main" id="{F3D86050-3C4A-DBD1-A0BF-E5FFA43ECE94}"/>
              </a:ext>
            </a:extLst>
          </p:cNvPr>
          <p:cNvSpPr txBox="1">
            <a:spLocks/>
          </p:cNvSpPr>
          <p:nvPr/>
        </p:nvSpPr>
        <p:spPr>
          <a:xfrm>
            <a:off x="337193" y="1549773"/>
            <a:ext cx="5272897" cy="3062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KW" sz="1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الجهات المحظورة من التقدم لطلب الحصول على تمويل</a:t>
            </a:r>
            <a:endParaRPr lang="en-US" sz="1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Tree>
    <p:extLst>
      <p:ext uri="{BB962C8B-B14F-4D97-AF65-F5344CB8AC3E}">
        <p14:creationId xmlns:p14="http://schemas.microsoft.com/office/powerpoint/2010/main" val="4281643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3F1ED5-F7E6-246B-F231-4A59C60C9A37}"/>
              </a:ext>
            </a:extLst>
          </p:cNvPr>
          <p:cNvPicPr>
            <a:picLocks/>
          </p:cNvPicPr>
          <p:nvPr/>
        </p:nvPicPr>
        <p:blipFill rotWithShape="1">
          <a:blip r:embed="rId2" cstate="print">
            <a:extLst>
              <a:ext uri="{28A0092B-C50C-407E-A947-70E740481C1C}">
                <a14:useLocalDpi xmlns:a14="http://schemas.microsoft.com/office/drawing/2010/main" val="0"/>
              </a:ext>
            </a:extLst>
          </a:blip>
          <a:srcRect r="7166"/>
          <a:stretch/>
        </p:blipFill>
        <p:spPr bwMode="auto">
          <a:xfrm>
            <a:off x="10069674" y="174133"/>
            <a:ext cx="1865152" cy="787892"/>
          </a:xfrm>
          <a:prstGeom prst="rect">
            <a:avLst/>
          </a:prstGeom>
          <a:ln>
            <a:noFill/>
          </a:ln>
          <a:extLst>
            <a:ext uri="{53640926-AAD7-44D8-BBD7-CCE9431645EC}">
              <a14:shadowObscured xmlns:a14="http://schemas.microsoft.com/office/drawing/2010/main"/>
            </a:ext>
          </a:extLst>
        </p:spPr>
      </p:pic>
      <p:sp>
        <p:nvSpPr>
          <p:cNvPr id="5" name="Title 1">
            <a:extLst>
              <a:ext uri="{FF2B5EF4-FFF2-40B4-BE49-F238E27FC236}">
                <a16:creationId xmlns:a16="http://schemas.microsoft.com/office/drawing/2014/main" id="{0D288FF8-31B3-83D5-4920-B15FDF136A00}"/>
              </a:ext>
            </a:extLst>
          </p:cNvPr>
          <p:cNvSpPr>
            <a:spLocks noGrp="1"/>
          </p:cNvSpPr>
          <p:nvPr>
            <p:ph type="title"/>
          </p:nvPr>
        </p:nvSpPr>
        <p:spPr>
          <a:xfrm>
            <a:off x="486650" y="630916"/>
            <a:ext cx="10515600" cy="1009651"/>
          </a:xfrm>
        </p:spPr>
        <p:txBody>
          <a:bodyPr>
            <a:normAutofit/>
          </a:bodyPr>
          <a:lstStyle/>
          <a:p>
            <a:pPr algn="r"/>
            <a:r>
              <a:rPr lang="ar-KW"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محتوى ورشة العمل</a:t>
            </a:r>
            <a:endParaRPr lang="en-US"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11" name="Rectangle: Top Corners Rounded 10">
            <a:extLst>
              <a:ext uri="{FF2B5EF4-FFF2-40B4-BE49-F238E27FC236}">
                <a16:creationId xmlns:a16="http://schemas.microsoft.com/office/drawing/2014/main" id="{24D6E992-499D-CFED-28FA-09F43063D115}"/>
              </a:ext>
            </a:extLst>
          </p:cNvPr>
          <p:cNvSpPr/>
          <p:nvPr/>
        </p:nvSpPr>
        <p:spPr>
          <a:xfrm>
            <a:off x="1025616" y="1619931"/>
            <a:ext cx="9176780" cy="828130"/>
          </a:xfrm>
          <a:prstGeom prst="round2SameRect">
            <a:avLst/>
          </a:prstGeom>
          <a:solidFill>
            <a:schemeClr val="bg1"/>
          </a:solidFill>
          <a:ln w="9525" cap="flat" cmpd="sng" algn="ctr">
            <a:solidFill>
              <a:schemeClr val="accent1">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ar-KW" sz="18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rPr>
              <a:t>مشروع الهيئة لتنظيم خدمات التقنيات المالية المتعلقة بأنشطة الأوراق المالية</a:t>
            </a:r>
            <a:endParaRPr lang="en-US" dirty="0"/>
          </a:p>
        </p:txBody>
      </p:sp>
      <p:cxnSp>
        <p:nvCxnSpPr>
          <p:cNvPr id="12" name="Straight Connector 11">
            <a:extLst>
              <a:ext uri="{FF2B5EF4-FFF2-40B4-BE49-F238E27FC236}">
                <a16:creationId xmlns:a16="http://schemas.microsoft.com/office/drawing/2014/main" id="{0266C165-E97A-6688-CB26-A6691E6ADBED}"/>
              </a:ext>
            </a:extLst>
          </p:cNvPr>
          <p:cNvCxnSpPr/>
          <p:nvPr/>
        </p:nvCxnSpPr>
        <p:spPr>
          <a:xfrm flipH="1">
            <a:off x="780901" y="1420036"/>
            <a:ext cx="10515600" cy="0"/>
          </a:xfrm>
          <a:prstGeom prst="line">
            <a:avLst/>
          </a:prstGeom>
          <a:ln>
            <a:solidFill>
              <a:schemeClr val="accent4">
                <a:lumMod val="75000"/>
              </a:schemeClr>
            </a:solidFill>
          </a:ln>
        </p:spPr>
        <p:style>
          <a:lnRef idx="3">
            <a:schemeClr val="dk1"/>
          </a:lnRef>
          <a:fillRef idx="0">
            <a:schemeClr val="dk1"/>
          </a:fillRef>
          <a:effectRef idx="2">
            <a:schemeClr val="dk1"/>
          </a:effectRef>
          <a:fontRef idx="minor">
            <a:schemeClr val="tx1"/>
          </a:fontRef>
        </p:style>
      </p:cxnSp>
      <p:grpSp>
        <p:nvGrpSpPr>
          <p:cNvPr id="13" name="Group 12">
            <a:extLst>
              <a:ext uri="{FF2B5EF4-FFF2-40B4-BE49-F238E27FC236}">
                <a16:creationId xmlns:a16="http://schemas.microsoft.com/office/drawing/2014/main" id="{CF5393AD-A8C7-0D45-A028-F87BB8067A22}"/>
              </a:ext>
            </a:extLst>
          </p:cNvPr>
          <p:cNvGrpSpPr/>
          <p:nvPr/>
        </p:nvGrpSpPr>
        <p:grpSpPr>
          <a:xfrm>
            <a:off x="780900" y="2531158"/>
            <a:ext cx="9666209" cy="828130"/>
            <a:chOff x="5771614" y="1684256"/>
            <a:chExt cx="4288824" cy="753803"/>
          </a:xfrm>
        </p:grpSpPr>
        <p:sp>
          <p:nvSpPr>
            <p:cNvPr id="14" name="Rectangle: Top Corners Rounded 13">
              <a:extLst>
                <a:ext uri="{FF2B5EF4-FFF2-40B4-BE49-F238E27FC236}">
                  <a16:creationId xmlns:a16="http://schemas.microsoft.com/office/drawing/2014/main" id="{F594E20A-7B95-07BE-4B6E-86DDE45F141B}"/>
                </a:ext>
              </a:extLst>
            </p:cNvPr>
            <p:cNvSpPr/>
            <p:nvPr/>
          </p:nvSpPr>
          <p:spPr>
            <a:xfrm>
              <a:off x="5880192" y="1684256"/>
              <a:ext cx="4071668" cy="753803"/>
            </a:xfrm>
            <a:prstGeom prst="round2SameRect">
              <a:avLst/>
            </a:prstGeom>
            <a:solidFill>
              <a:schemeClr val="bg1"/>
            </a:solidFill>
            <a:ln w="9525" cap="flat" cmpd="sng" algn="ctr">
              <a:solidFill>
                <a:schemeClr val="accent1">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ar-KW"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rPr>
                <a:t>إطلاق ا</a:t>
              </a:r>
              <a:r>
                <a:rPr lang="ar-KW" sz="18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rPr>
                <a:t>لكتاب التاسع عشر (التقنيات المالية) من اللائحة التنفيذية </a:t>
              </a:r>
              <a:endParaRPr lang="en-US" dirty="0"/>
            </a:p>
          </p:txBody>
        </p:sp>
        <p:sp>
          <p:nvSpPr>
            <p:cNvPr id="15" name="TextBox 14">
              <a:extLst>
                <a:ext uri="{FF2B5EF4-FFF2-40B4-BE49-F238E27FC236}">
                  <a16:creationId xmlns:a16="http://schemas.microsoft.com/office/drawing/2014/main" id="{F161C76D-B3D0-1183-CB30-5004E6F8A820}"/>
                </a:ext>
              </a:extLst>
            </p:cNvPr>
            <p:cNvSpPr txBox="1"/>
            <p:nvPr/>
          </p:nvSpPr>
          <p:spPr>
            <a:xfrm>
              <a:off x="5771614" y="1802575"/>
              <a:ext cx="4288824" cy="231126"/>
            </a:xfrm>
            <a:prstGeom prst="rect">
              <a:avLst/>
            </a:prstGeom>
            <a:noFill/>
          </p:spPr>
          <p:txBody>
            <a:bodyPr wrap="square" rtlCol="0">
              <a:spAutoFit/>
            </a:bodyPr>
            <a:lstStyle/>
            <a:p>
              <a:pPr algn="r" rtl="1"/>
              <a:endParaRPr lang="en-US" sz="1050" dirty="0">
                <a:solidFill>
                  <a:schemeClr val="accent4">
                    <a:lumMod val="50000"/>
                  </a:schemeClr>
                </a:solidFill>
                <a:cs typeface="mohammad bold art 1" pitchFamily="2" charset="-78"/>
              </a:endParaRPr>
            </a:p>
          </p:txBody>
        </p:sp>
      </p:grpSp>
      <p:grpSp>
        <p:nvGrpSpPr>
          <p:cNvPr id="16" name="Group 15">
            <a:extLst>
              <a:ext uri="{FF2B5EF4-FFF2-40B4-BE49-F238E27FC236}">
                <a16:creationId xmlns:a16="http://schemas.microsoft.com/office/drawing/2014/main" id="{4323FC18-A4C5-A6C8-5F80-4D465475D42B}"/>
              </a:ext>
            </a:extLst>
          </p:cNvPr>
          <p:cNvGrpSpPr/>
          <p:nvPr/>
        </p:nvGrpSpPr>
        <p:grpSpPr>
          <a:xfrm>
            <a:off x="780900" y="3489274"/>
            <a:ext cx="9666209" cy="828130"/>
            <a:chOff x="5771614" y="1684256"/>
            <a:chExt cx="4288824" cy="753803"/>
          </a:xfrm>
        </p:grpSpPr>
        <p:sp>
          <p:nvSpPr>
            <p:cNvPr id="17" name="Rectangle: Top Corners Rounded 16">
              <a:extLst>
                <a:ext uri="{FF2B5EF4-FFF2-40B4-BE49-F238E27FC236}">
                  <a16:creationId xmlns:a16="http://schemas.microsoft.com/office/drawing/2014/main" id="{9ADC8180-1EBE-0A47-F217-45CDAD9B3861}"/>
                </a:ext>
              </a:extLst>
            </p:cNvPr>
            <p:cNvSpPr/>
            <p:nvPr/>
          </p:nvSpPr>
          <p:spPr>
            <a:xfrm>
              <a:off x="5880192" y="1684256"/>
              <a:ext cx="4071668" cy="753803"/>
            </a:xfrm>
            <a:prstGeom prst="round2SameRect">
              <a:avLst/>
            </a:prstGeom>
            <a:solidFill>
              <a:schemeClr val="bg1"/>
            </a:solidFill>
            <a:ln w="9525" cap="flat" cmpd="sng" algn="ctr">
              <a:solidFill>
                <a:schemeClr val="accent1">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611E6B0-4AF2-2FEA-2372-5DC274C2DD26}"/>
                </a:ext>
              </a:extLst>
            </p:cNvPr>
            <p:cNvSpPr txBox="1"/>
            <p:nvPr/>
          </p:nvSpPr>
          <p:spPr>
            <a:xfrm>
              <a:off x="5771614" y="1802575"/>
              <a:ext cx="4288824" cy="231126"/>
            </a:xfrm>
            <a:prstGeom prst="rect">
              <a:avLst/>
            </a:prstGeom>
            <a:noFill/>
          </p:spPr>
          <p:txBody>
            <a:bodyPr wrap="square" rtlCol="0">
              <a:spAutoFit/>
            </a:bodyPr>
            <a:lstStyle/>
            <a:p>
              <a:pPr algn="r" rtl="1"/>
              <a:endParaRPr lang="en-US" sz="1050" dirty="0">
                <a:solidFill>
                  <a:schemeClr val="accent4">
                    <a:lumMod val="50000"/>
                  </a:schemeClr>
                </a:solidFill>
                <a:cs typeface="mohammad bold art 1" pitchFamily="2" charset="-78"/>
              </a:endParaRPr>
            </a:p>
          </p:txBody>
        </p:sp>
      </p:grpSp>
      <p:grpSp>
        <p:nvGrpSpPr>
          <p:cNvPr id="19" name="Group 18">
            <a:extLst>
              <a:ext uri="{FF2B5EF4-FFF2-40B4-BE49-F238E27FC236}">
                <a16:creationId xmlns:a16="http://schemas.microsoft.com/office/drawing/2014/main" id="{FD139689-E621-379F-119D-756A84F8D708}"/>
              </a:ext>
            </a:extLst>
          </p:cNvPr>
          <p:cNvGrpSpPr/>
          <p:nvPr/>
        </p:nvGrpSpPr>
        <p:grpSpPr>
          <a:xfrm>
            <a:off x="780900" y="4447390"/>
            <a:ext cx="9666209" cy="828130"/>
            <a:chOff x="5771614" y="1684256"/>
            <a:chExt cx="4288824" cy="753803"/>
          </a:xfrm>
        </p:grpSpPr>
        <p:sp>
          <p:nvSpPr>
            <p:cNvPr id="20" name="Rectangle: Top Corners Rounded 19">
              <a:extLst>
                <a:ext uri="{FF2B5EF4-FFF2-40B4-BE49-F238E27FC236}">
                  <a16:creationId xmlns:a16="http://schemas.microsoft.com/office/drawing/2014/main" id="{BB928E3D-E147-2AD9-850F-00CC4D22562A}"/>
                </a:ext>
              </a:extLst>
            </p:cNvPr>
            <p:cNvSpPr/>
            <p:nvPr/>
          </p:nvSpPr>
          <p:spPr>
            <a:xfrm>
              <a:off x="5880192" y="1684256"/>
              <a:ext cx="4071668" cy="753803"/>
            </a:xfrm>
            <a:prstGeom prst="round2SameRect">
              <a:avLst/>
            </a:prstGeom>
            <a:solidFill>
              <a:schemeClr val="bg1"/>
            </a:solidFill>
            <a:ln w="9525" cap="flat" cmpd="sng" algn="ctr">
              <a:solidFill>
                <a:schemeClr val="accent1">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ar-KW" sz="18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endParaRPr>
            </a:p>
            <a:p>
              <a:pPr algn="ctr"/>
              <a:r>
                <a:rPr lang="ar-KW" sz="18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rPr>
                <a:t>خدمة مستشار الاستثمار الآلي</a:t>
              </a:r>
              <a:endParaRPr lang="en-US" sz="18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endParaRPr>
            </a:p>
            <a:p>
              <a:pPr algn="ctr"/>
              <a:endParaRPr lang="en-US" dirty="0"/>
            </a:p>
          </p:txBody>
        </p:sp>
        <p:sp>
          <p:nvSpPr>
            <p:cNvPr id="21" name="TextBox 20">
              <a:extLst>
                <a:ext uri="{FF2B5EF4-FFF2-40B4-BE49-F238E27FC236}">
                  <a16:creationId xmlns:a16="http://schemas.microsoft.com/office/drawing/2014/main" id="{6938B535-BEB4-E2FE-D9D7-A0224E2DD8C9}"/>
                </a:ext>
              </a:extLst>
            </p:cNvPr>
            <p:cNvSpPr txBox="1"/>
            <p:nvPr/>
          </p:nvSpPr>
          <p:spPr>
            <a:xfrm>
              <a:off x="5771614" y="2033250"/>
              <a:ext cx="4288824" cy="231126"/>
            </a:xfrm>
            <a:prstGeom prst="rect">
              <a:avLst/>
            </a:prstGeom>
            <a:noFill/>
          </p:spPr>
          <p:txBody>
            <a:bodyPr wrap="square" rtlCol="0">
              <a:spAutoFit/>
            </a:bodyPr>
            <a:lstStyle/>
            <a:p>
              <a:pPr algn="r" rtl="1"/>
              <a:endParaRPr lang="en-US" sz="1050" dirty="0">
                <a:solidFill>
                  <a:schemeClr val="accent4">
                    <a:lumMod val="50000"/>
                  </a:schemeClr>
                </a:solidFill>
                <a:cs typeface="mohammad bold art 1" pitchFamily="2" charset="-78"/>
              </a:endParaRPr>
            </a:p>
          </p:txBody>
        </p:sp>
      </p:grpSp>
      <p:grpSp>
        <p:nvGrpSpPr>
          <p:cNvPr id="22" name="Group 21">
            <a:extLst>
              <a:ext uri="{FF2B5EF4-FFF2-40B4-BE49-F238E27FC236}">
                <a16:creationId xmlns:a16="http://schemas.microsoft.com/office/drawing/2014/main" id="{EE2C36EF-CE4A-450E-ABC9-05EF34A34391}"/>
              </a:ext>
            </a:extLst>
          </p:cNvPr>
          <p:cNvGrpSpPr/>
          <p:nvPr/>
        </p:nvGrpSpPr>
        <p:grpSpPr>
          <a:xfrm>
            <a:off x="780900" y="5398954"/>
            <a:ext cx="9666209" cy="828130"/>
            <a:chOff x="5771614" y="1684256"/>
            <a:chExt cx="4288824" cy="753803"/>
          </a:xfrm>
        </p:grpSpPr>
        <p:sp>
          <p:nvSpPr>
            <p:cNvPr id="23" name="Rectangle: Top Corners Rounded 22">
              <a:extLst>
                <a:ext uri="{FF2B5EF4-FFF2-40B4-BE49-F238E27FC236}">
                  <a16:creationId xmlns:a16="http://schemas.microsoft.com/office/drawing/2014/main" id="{09CCFB35-0AD1-7991-BDFD-773F8BBFDEE7}"/>
                </a:ext>
              </a:extLst>
            </p:cNvPr>
            <p:cNvSpPr/>
            <p:nvPr/>
          </p:nvSpPr>
          <p:spPr>
            <a:xfrm>
              <a:off x="5880192" y="1684256"/>
              <a:ext cx="4071668" cy="753803"/>
            </a:xfrm>
            <a:prstGeom prst="round2SameRect">
              <a:avLst/>
            </a:prstGeom>
            <a:solidFill>
              <a:schemeClr val="bg1"/>
            </a:solidFill>
            <a:ln w="9525" cap="flat" cmpd="sng" algn="ctr">
              <a:solidFill>
                <a:schemeClr val="accent1">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ar-KW"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rPr>
                <a:t>مرحلة التطبيق الأولي </a:t>
              </a:r>
              <a:r>
                <a:rPr lang="ar-KW" sz="18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rPr>
                <a:t>للكتاب التاسع عشر (التقنيات المالية)</a:t>
              </a:r>
              <a:r>
                <a:rPr lang="ar-KW"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rPr>
                <a:t> </a:t>
              </a:r>
              <a:endParaRPr lang="en-US" sz="18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4" name="TextBox 23">
              <a:extLst>
                <a:ext uri="{FF2B5EF4-FFF2-40B4-BE49-F238E27FC236}">
                  <a16:creationId xmlns:a16="http://schemas.microsoft.com/office/drawing/2014/main" id="{A85317FD-67C2-0938-A27D-7112C577987B}"/>
                </a:ext>
              </a:extLst>
            </p:cNvPr>
            <p:cNvSpPr txBox="1"/>
            <p:nvPr/>
          </p:nvSpPr>
          <p:spPr>
            <a:xfrm>
              <a:off x="5771614" y="1802575"/>
              <a:ext cx="4288824" cy="231126"/>
            </a:xfrm>
            <a:prstGeom prst="rect">
              <a:avLst/>
            </a:prstGeom>
            <a:noFill/>
          </p:spPr>
          <p:txBody>
            <a:bodyPr wrap="square" rtlCol="0">
              <a:spAutoFit/>
            </a:bodyPr>
            <a:lstStyle/>
            <a:p>
              <a:pPr algn="r" rtl="1"/>
              <a:endParaRPr lang="en-US" sz="1050" dirty="0">
                <a:solidFill>
                  <a:schemeClr val="accent4">
                    <a:lumMod val="50000"/>
                  </a:schemeClr>
                </a:solidFill>
                <a:cs typeface="mohammad bold art 1" pitchFamily="2" charset="-78"/>
              </a:endParaRPr>
            </a:p>
          </p:txBody>
        </p:sp>
      </p:grpSp>
      <p:sp>
        <p:nvSpPr>
          <p:cNvPr id="3" name="TextBox 2">
            <a:extLst>
              <a:ext uri="{FF2B5EF4-FFF2-40B4-BE49-F238E27FC236}">
                <a16:creationId xmlns:a16="http://schemas.microsoft.com/office/drawing/2014/main" id="{83A3E01E-1A39-517B-FD93-B854ABD4DF28}"/>
              </a:ext>
            </a:extLst>
          </p:cNvPr>
          <p:cNvSpPr txBox="1"/>
          <p:nvPr/>
        </p:nvSpPr>
        <p:spPr>
          <a:xfrm>
            <a:off x="3139580" y="3725958"/>
            <a:ext cx="6094602" cy="369332"/>
          </a:xfrm>
          <a:prstGeom prst="rect">
            <a:avLst/>
          </a:prstGeom>
          <a:noFill/>
        </p:spPr>
        <p:txBody>
          <a:bodyPr wrap="square">
            <a:spAutoFit/>
          </a:bodyPr>
          <a:lstStyle/>
          <a:p>
            <a:r>
              <a:rPr lang="ar-KW" sz="18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rPr>
              <a:t>خدمة التمويل الجماعي القائم على الأوراق المالية</a:t>
            </a:r>
            <a:endParaRPr lang="en-US" dirty="0"/>
          </a:p>
        </p:txBody>
      </p:sp>
    </p:spTree>
    <p:extLst>
      <p:ext uri="{BB962C8B-B14F-4D97-AF65-F5344CB8AC3E}">
        <p14:creationId xmlns:p14="http://schemas.microsoft.com/office/powerpoint/2010/main" val="1419536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EBBB9A-1A81-623B-D050-CE5047E583D5}"/>
              </a:ext>
            </a:extLst>
          </p:cNvPr>
          <p:cNvPicPr>
            <a:picLocks/>
          </p:cNvPicPr>
          <p:nvPr/>
        </p:nvPicPr>
        <p:blipFill rotWithShape="1">
          <a:blip r:embed="rId2" cstate="print">
            <a:extLst>
              <a:ext uri="{28A0092B-C50C-407E-A947-70E740481C1C}">
                <a14:useLocalDpi xmlns:a14="http://schemas.microsoft.com/office/drawing/2010/main" val="0"/>
              </a:ext>
            </a:extLst>
          </a:blip>
          <a:srcRect r="7166"/>
          <a:stretch/>
        </p:blipFill>
        <p:spPr bwMode="auto">
          <a:xfrm>
            <a:off x="10069674" y="174133"/>
            <a:ext cx="1865152" cy="787892"/>
          </a:xfrm>
          <a:prstGeom prst="rect">
            <a:avLst/>
          </a:prstGeom>
          <a:ln>
            <a:noFill/>
          </a:ln>
          <a:extLst>
            <a:ext uri="{53640926-AAD7-44D8-BBD7-CCE9431645EC}">
              <a14:shadowObscured xmlns:a14="http://schemas.microsoft.com/office/drawing/2010/main"/>
            </a:ext>
          </a:extLst>
        </p:spPr>
      </p:pic>
      <p:sp>
        <p:nvSpPr>
          <p:cNvPr id="3" name="Title 1">
            <a:extLst>
              <a:ext uri="{FF2B5EF4-FFF2-40B4-BE49-F238E27FC236}">
                <a16:creationId xmlns:a16="http://schemas.microsoft.com/office/drawing/2014/main" id="{168F8231-09F4-4F83-83A8-842875388F01}"/>
              </a:ext>
            </a:extLst>
          </p:cNvPr>
          <p:cNvSpPr txBox="1">
            <a:spLocks/>
          </p:cNvSpPr>
          <p:nvPr/>
        </p:nvSpPr>
        <p:spPr>
          <a:xfrm>
            <a:off x="257174" y="731605"/>
            <a:ext cx="11492204" cy="1325563"/>
          </a:xfrm>
          <a:prstGeom prst="rect">
            <a:avLst/>
          </a:prstGeom>
          <a:ln w="381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KW" sz="28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rPr>
              <a:t>أحكام عامة لمصدري عروض التمويل الجماعي القائم على الأوراق المالية</a:t>
            </a:r>
            <a:endParaRPr lang="en-US" sz="28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endParaRPr>
          </a:p>
        </p:txBody>
      </p:sp>
      <p:cxnSp>
        <p:nvCxnSpPr>
          <p:cNvPr id="4" name="Straight Connector 3">
            <a:extLst>
              <a:ext uri="{FF2B5EF4-FFF2-40B4-BE49-F238E27FC236}">
                <a16:creationId xmlns:a16="http://schemas.microsoft.com/office/drawing/2014/main" id="{50020611-72F0-BFCD-C49F-DC8FB178D62D}"/>
              </a:ext>
            </a:extLst>
          </p:cNvPr>
          <p:cNvCxnSpPr>
            <a:cxnSpLocks/>
          </p:cNvCxnSpPr>
          <p:nvPr/>
        </p:nvCxnSpPr>
        <p:spPr>
          <a:xfrm>
            <a:off x="1591295" y="1826747"/>
            <a:ext cx="9222297" cy="0"/>
          </a:xfrm>
          <a:prstGeom prst="line">
            <a:avLst/>
          </a:prstGeom>
          <a:ln>
            <a:solidFill>
              <a:schemeClr val="accent4">
                <a:lumMod val="75000"/>
              </a:schemeClr>
            </a:solidFill>
          </a:ln>
        </p:spPr>
        <p:style>
          <a:lnRef idx="3">
            <a:schemeClr val="accent1"/>
          </a:lnRef>
          <a:fillRef idx="0">
            <a:schemeClr val="accent1"/>
          </a:fillRef>
          <a:effectRef idx="2">
            <a:schemeClr val="accent1"/>
          </a:effectRef>
          <a:fontRef idx="minor">
            <a:schemeClr val="tx1"/>
          </a:fontRef>
        </p:style>
      </p:cxnSp>
      <p:sp>
        <p:nvSpPr>
          <p:cNvPr id="6" name="Content Placeholder 2">
            <a:extLst>
              <a:ext uri="{FF2B5EF4-FFF2-40B4-BE49-F238E27FC236}">
                <a16:creationId xmlns:a16="http://schemas.microsoft.com/office/drawing/2014/main" id="{5165EB28-66D9-7701-68C1-06474AEEC483}"/>
              </a:ext>
            </a:extLst>
          </p:cNvPr>
          <p:cNvSpPr txBox="1">
            <a:spLocks/>
          </p:cNvSpPr>
          <p:nvPr/>
        </p:nvSpPr>
        <p:spPr>
          <a:xfrm>
            <a:off x="6096000" y="1854125"/>
            <a:ext cx="5272897" cy="5238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KW" sz="1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شروط تقديم طلب</a:t>
            </a:r>
            <a:r>
              <a:rPr lang="en-US" sz="1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 </a:t>
            </a:r>
            <a:r>
              <a:rPr lang="ar-KW" sz="1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 الحصول على التمويل</a:t>
            </a:r>
            <a:endParaRPr lang="en-US" sz="1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8" name="Freeform: Shape 7">
            <a:extLst>
              <a:ext uri="{FF2B5EF4-FFF2-40B4-BE49-F238E27FC236}">
                <a16:creationId xmlns:a16="http://schemas.microsoft.com/office/drawing/2014/main" id="{7B4FB845-EFBD-45A0-C2F0-BB842E4BB143}"/>
              </a:ext>
            </a:extLst>
          </p:cNvPr>
          <p:cNvSpPr/>
          <p:nvPr/>
        </p:nvSpPr>
        <p:spPr>
          <a:xfrm>
            <a:off x="5837207" y="2177144"/>
            <a:ext cx="5272897" cy="4137392"/>
          </a:xfrm>
          <a:custGeom>
            <a:avLst/>
            <a:gdLst>
              <a:gd name="connsiteX0" fmla="*/ 0 w 4760429"/>
              <a:gd name="connsiteY0" fmla="*/ 0 h 2931114"/>
              <a:gd name="connsiteX1" fmla="*/ 4760429 w 4760429"/>
              <a:gd name="connsiteY1" fmla="*/ 0 h 2931114"/>
              <a:gd name="connsiteX2" fmla="*/ 4760429 w 4760429"/>
              <a:gd name="connsiteY2" fmla="*/ 2931114 h 2931114"/>
              <a:gd name="connsiteX3" fmla="*/ 0 w 4760429"/>
              <a:gd name="connsiteY3" fmla="*/ 2931114 h 2931114"/>
              <a:gd name="connsiteX4" fmla="*/ 0 w 4760429"/>
              <a:gd name="connsiteY4" fmla="*/ 0 h 2931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0429" h="2931114">
                <a:moveTo>
                  <a:pt x="0" y="0"/>
                </a:moveTo>
                <a:lnTo>
                  <a:pt x="4760429" y="0"/>
                </a:lnTo>
                <a:lnTo>
                  <a:pt x="4760429" y="2931114"/>
                </a:lnTo>
                <a:lnTo>
                  <a:pt x="0" y="2931114"/>
                </a:lnTo>
                <a:lnTo>
                  <a:pt x="0" y="0"/>
                </a:lnTo>
                <a:close/>
              </a:path>
            </a:pathLst>
          </a:custGeom>
          <a:solidFill>
            <a:schemeClr val="bg1">
              <a:alpha val="90000"/>
            </a:schemeClr>
          </a:solidFill>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algn="r" defTabSz="533400" rtl="1">
              <a:spcBef>
                <a:spcPct val="0"/>
              </a:spcBef>
              <a:spcAft>
                <a:spcPct val="15000"/>
              </a:spcAft>
              <a:buChar char="•"/>
            </a:pPr>
            <a:r>
              <a:rPr lang="ar-KW" sz="1200" kern="1200" dirty="0">
                <a:solidFill>
                  <a:schemeClr val="accent5">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rPr>
              <a:t>تقديم مستند عرض التمويل الجماعي لمنصة التمويل الجماعي المسجلة وفقاً للنموذج رقم (</a:t>
            </a:r>
            <a:r>
              <a:rPr lang="en-US" sz="1200" kern="1200" dirty="0">
                <a:solidFill>
                  <a:schemeClr val="accent5">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rPr>
              <a:t>5</a:t>
            </a:r>
            <a:r>
              <a:rPr lang="ar-KW" sz="1200" kern="1200" dirty="0">
                <a:solidFill>
                  <a:schemeClr val="accent5">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rPr>
              <a:t>) (مستند عرض التمويل الجماعي) من الملحق رقم (1) (نماذج التمويل الجماعي) من الكتاب التاسع عشر، بالإضافة الى أي مستندات أخرى تطلبها منصة التمويل الجماعي المسجلة أو الهيئة.</a:t>
            </a:r>
            <a:endParaRPr lang="ar-KW" sz="1200" dirty="0">
              <a:solidFill>
                <a:schemeClr val="accent5">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a:p>
            <a:pPr marL="114300" lvl="1" indent="-114300" algn="r" defTabSz="533400" rtl="1">
              <a:spcBef>
                <a:spcPct val="0"/>
              </a:spcBef>
              <a:spcAft>
                <a:spcPct val="15000"/>
              </a:spcAft>
              <a:buChar char="•"/>
            </a:pPr>
            <a:r>
              <a:rPr lang="ar-KW" sz="1200" dirty="0">
                <a:solidFill>
                  <a:schemeClr val="accent5">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rPr>
              <a:t>تقديم المعلومات التي تمكن المستثمرين من تقييم الوضع المالي للمصدر وأداءه المالي المستقبلي والحقوق المتصلة بالحصص والأسهم المتنازل عنها من جانبه، بالإضافة إلى البيانات التفصيلية الخاصة بالمشروع محل العرض المطروح</a:t>
            </a:r>
          </a:p>
          <a:p>
            <a:pPr marL="114300" lvl="1" indent="-114300" algn="r" defTabSz="533400" rtl="1">
              <a:spcBef>
                <a:spcPct val="0"/>
              </a:spcBef>
              <a:spcAft>
                <a:spcPct val="15000"/>
              </a:spcAft>
              <a:buChar char="•"/>
            </a:pPr>
            <a:r>
              <a:rPr lang="ar-KW" sz="1200" dirty="0">
                <a:solidFill>
                  <a:schemeClr val="accent5">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rPr>
              <a:t>المعلومات التي توضح السمات الأساسية للعمل التجاري والشركة، والتي تشمل على سبيل المثال لا الحصر:</a:t>
            </a:r>
          </a:p>
          <a:p>
            <a:pPr marL="571500" lvl="2" indent="-114300" algn="r" defTabSz="533400" rtl="1">
              <a:spcBef>
                <a:spcPct val="0"/>
              </a:spcBef>
              <a:spcAft>
                <a:spcPct val="15000"/>
              </a:spcAft>
              <a:buChar char="•"/>
            </a:pPr>
            <a:r>
              <a:rPr lang="ar-KW" sz="1200" dirty="0">
                <a:solidFill>
                  <a:schemeClr val="accent5">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rPr>
              <a:t>وصف الأنشطة الرئيسية للمُصدر.</a:t>
            </a:r>
          </a:p>
          <a:p>
            <a:pPr marL="571500" lvl="2" indent="-114300" algn="r" defTabSz="533400" rtl="1">
              <a:spcBef>
                <a:spcPct val="0"/>
              </a:spcBef>
              <a:spcAft>
                <a:spcPct val="15000"/>
              </a:spcAft>
              <a:buChar char="•"/>
            </a:pPr>
            <a:r>
              <a:rPr lang="ar-KW" sz="1200" dirty="0">
                <a:solidFill>
                  <a:schemeClr val="accent5">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rPr>
              <a:t>بيان يوضح العملاء، أو الموردين المحددين ،أو حقوق براءات الاختراع ،أو حقوق الملكية الفكرية ،أو تراخيص، أو عقود خاصة ذات أهمية كبرى لنشاط المصدر.</a:t>
            </a:r>
          </a:p>
          <a:p>
            <a:pPr marL="571500" lvl="2" indent="-114300" algn="r" defTabSz="533400" rtl="1">
              <a:spcBef>
                <a:spcPct val="0"/>
              </a:spcBef>
              <a:spcAft>
                <a:spcPct val="15000"/>
              </a:spcAft>
              <a:buChar char="•"/>
            </a:pPr>
            <a:r>
              <a:rPr lang="ar-KW" sz="1200" dirty="0">
                <a:solidFill>
                  <a:schemeClr val="accent5">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rPr>
              <a:t>المعلومات التي تتعلق بالاستثمارات القائمة للمصدر -إن وجدت- والمخاطر المصاحبة لها.</a:t>
            </a:r>
          </a:p>
          <a:p>
            <a:pPr marL="571500" lvl="2" indent="-114300" algn="r" defTabSz="533400" rtl="1">
              <a:spcBef>
                <a:spcPct val="0"/>
              </a:spcBef>
              <a:spcAft>
                <a:spcPct val="15000"/>
              </a:spcAft>
              <a:buChar char="•"/>
            </a:pPr>
            <a:r>
              <a:rPr lang="ar-KW" sz="1200" dirty="0">
                <a:solidFill>
                  <a:schemeClr val="accent5">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rPr>
              <a:t>جميع الالتزامات المالية للشركة سواء قروض وسندات وجميع الاستحقاقات المالية طويلة وقصيرة الأجل.</a:t>
            </a:r>
          </a:p>
          <a:p>
            <a:pPr marL="114300" lvl="1" indent="-114300" algn="r" defTabSz="533400" rtl="1">
              <a:spcBef>
                <a:spcPct val="0"/>
              </a:spcBef>
              <a:spcAft>
                <a:spcPct val="15000"/>
              </a:spcAft>
              <a:buChar char="•"/>
            </a:pPr>
            <a:endParaRPr lang="ar-KW" sz="1200" dirty="0">
              <a:solidFill>
                <a:schemeClr val="accent5">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a:p>
            <a:pPr marL="114300" lvl="1" indent="-114300" algn="r" defTabSz="533400" rtl="1">
              <a:spcBef>
                <a:spcPct val="0"/>
              </a:spcBef>
              <a:spcAft>
                <a:spcPct val="15000"/>
              </a:spcAft>
              <a:buChar char="•"/>
            </a:pPr>
            <a:r>
              <a:rPr lang="ar-KW" sz="1200" dirty="0">
                <a:solidFill>
                  <a:schemeClr val="accent5">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rPr>
              <a:t> معلومات توضح الغرض من جمع الأموال ومبلغ العرض المستهدف، وفترة الطرح، والحد الأدنى لنسبة قبول الأموال التي سيتم تجميعها من المبلغ المستهدف (إن وجدت).</a:t>
            </a:r>
          </a:p>
          <a:p>
            <a:pPr marL="0" lvl="1" algn="r" defTabSz="533400" rtl="1">
              <a:spcBef>
                <a:spcPct val="0"/>
              </a:spcBef>
              <a:spcAft>
                <a:spcPct val="15000"/>
              </a:spcAft>
            </a:pPr>
            <a:endParaRPr lang="ar-KW" sz="1200" kern="1200" dirty="0">
              <a:solidFill>
                <a:schemeClr val="accent5">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5" name="Freeform: Shape 4">
            <a:extLst>
              <a:ext uri="{FF2B5EF4-FFF2-40B4-BE49-F238E27FC236}">
                <a16:creationId xmlns:a16="http://schemas.microsoft.com/office/drawing/2014/main" id="{AD7BE04F-C5CD-5D02-EFA9-74875F114565}"/>
              </a:ext>
            </a:extLst>
          </p:cNvPr>
          <p:cNvSpPr/>
          <p:nvPr/>
        </p:nvSpPr>
        <p:spPr>
          <a:xfrm>
            <a:off x="1591295" y="2172379"/>
            <a:ext cx="3645208" cy="2544233"/>
          </a:xfrm>
          <a:custGeom>
            <a:avLst/>
            <a:gdLst>
              <a:gd name="connsiteX0" fmla="*/ 0 w 4760429"/>
              <a:gd name="connsiteY0" fmla="*/ 0 h 2931114"/>
              <a:gd name="connsiteX1" fmla="*/ 4760429 w 4760429"/>
              <a:gd name="connsiteY1" fmla="*/ 0 h 2931114"/>
              <a:gd name="connsiteX2" fmla="*/ 4760429 w 4760429"/>
              <a:gd name="connsiteY2" fmla="*/ 2931114 h 2931114"/>
              <a:gd name="connsiteX3" fmla="*/ 0 w 4760429"/>
              <a:gd name="connsiteY3" fmla="*/ 2931114 h 2931114"/>
              <a:gd name="connsiteX4" fmla="*/ 0 w 4760429"/>
              <a:gd name="connsiteY4" fmla="*/ 0 h 2931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0429" h="2931114">
                <a:moveTo>
                  <a:pt x="0" y="0"/>
                </a:moveTo>
                <a:lnTo>
                  <a:pt x="4760429" y="0"/>
                </a:lnTo>
                <a:lnTo>
                  <a:pt x="4760429" y="2931114"/>
                </a:lnTo>
                <a:lnTo>
                  <a:pt x="0" y="2931114"/>
                </a:lnTo>
                <a:lnTo>
                  <a:pt x="0" y="0"/>
                </a:lnTo>
                <a:close/>
              </a:path>
            </a:pathLst>
          </a:custGeom>
          <a:solidFill>
            <a:schemeClr val="bg1">
              <a:alpha val="90000"/>
            </a:schemeClr>
          </a:solidFill>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285750" lvl="1" indent="-285750" algn="r" defTabSz="533400" rtl="1">
              <a:spcBef>
                <a:spcPct val="0"/>
              </a:spcBef>
              <a:spcAft>
                <a:spcPct val="15000"/>
              </a:spcAft>
              <a:buFont typeface="Arial" panose="020B0604020202020204" pitchFamily="34" charset="0"/>
              <a:buChar char="•"/>
            </a:pPr>
            <a:r>
              <a:rPr lang="ar-KW" sz="1200" kern="1200" dirty="0">
                <a:solidFill>
                  <a:schemeClr val="accent5">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rPr>
              <a:t>لا يعتبر العرض مؤهلاً في حال رغبة مصدر العرض أو الأطراف ذوو العلاقة باستخدام الأموال لأغراض استثمارية.</a:t>
            </a:r>
          </a:p>
          <a:p>
            <a:pPr marL="285750" lvl="1" indent="-285750" algn="r" defTabSz="533400" rtl="1">
              <a:spcBef>
                <a:spcPct val="0"/>
              </a:spcBef>
              <a:spcAft>
                <a:spcPct val="15000"/>
              </a:spcAft>
              <a:buFont typeface="Arial" panose="020B0604020202020204" pitchFamily="34" charset="0"/>
              <a:buChar char="•"/>
            </a:pPr>
            <a:endParaRPr lang="ar-KW" sz="1200" kern="1200" dirty="0">
              <a:solidFill>
                <a:schemeClr val="accent5">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a:p>
            <a:pPr marL="285750" lvl="1" indent="-285750" algn="r" defTabSz="533400" rtl="1">
              <a:spcBef>
                <a:spcPct val="0"/>
              </a:spcBef>
              <a:spcAft>
                <a:spcPct val="15000"/>
              </a:spcAft>
              <a:buFont typeface="Arial" panose="020B0604020202020204" pitchFamily="34" charset="0"/>
              <a:buChar char="•"/>
            </a:pPr>
            <a:r>
              <a:rPr lang="ar-KW" sz="1200" kern="1200" dirty="0">
                <a:solidFill>
                  <a:schemeClr val="accent5">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rPr>
              <a:t>لا يعتبر العرض مؤهلاً في حال رغبة مصدر العرض لتقديم تسهيل ائتماني لطرف ذو علاقة أو ترتيب الأمر بحيث يقوم طرف ذو علاقة بتقديم تسهيل ائتماني لمصدر العرض </a:t>
            </a:r>
          </a:p>
          <a:p>
            <a:pPr marL="285750" lvl="1" indent="-285750" algn="r" defTabSz="533400" rtl="1">
              <a:spcBef>
                <a:spcPct val="0"/>
              </a:spcBef>
              <a:spcAft>
                <a:spcPct val="15000"/>
              </a:spcAft>
              <a:buFont typeface="Arial" panose="020B0604020202020204" pitchFamily="34" charset="0"/>
              <a:buChar char="•"/>
            </a:pPr>
            <a:endParaRPr lang="ar-KW" sz="1200" kern="1200" dirty="0">
              <a:solidFill>
                <a:schemeClr val="accent5">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a:p>
            <a:pPr marL="285750" lvl="1" indent="-285750" algn="r" defTabSz="533400" rtl="1">
              <a:spcBef>
                <a:spcPct val="0"/>
              </a:spcBef>
              <a:spcAft>
                <a:spcPct val="15000"/>
              </a:spcAft>
              <a:buFont typeface="Arial" panose="020B0604020202020204" pitchFamily="34" charset="0"/>
              <a:buChar char="•"/>
            </a:pPr>
            <a:r>
              <a:rPr lang="ar-KW" sz="1200" kern="1200" dirty="0">
                <a:solidFill>
                  <a:schemeClr val="accent5">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rPr>
              <a:t>لا يعتبر العرض مؤهلاً في حال رغبة مصدر العرض باستخدام الأموال لتسديد قرض أو التزام أو استحقاق قائم.</a:t>
            </a:r>
          </a:p>
          <a:p>
            <a:pPr marL="0" lvl="1" algn="r" defTabSz="533400" rtl="1">
              <a:lnSpc>
                <a:spcPct val="150000"/>
              </a:lnSpc>
              <a:spcBef>
                <a:spcPct val="0"/>
              </a:spcBef>
              <a:spcAft>
                <a:spcPct val="15000"/>
              </a:spcAft>
            </a:pPr>
            <a:endParaRPr lang="ar-KW" sz="1200" kern="1200" dirty="0">
              <a:solidFill>
                <a:schemeClr val="accent5">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a:p>
            <a:pPr marL="285750" lvl="1" indent="-285750" algn="r" defTabSz="533400" rtl="1">
              <a:lnSpc>
                <a:spcPct val="150000"/>
              </a:lnSpc>
              <a:spcBef>
                <a:spcPct val="0"/>
              </a:spcBef>
              <a:spcAft>
                <a:spcPct val="15000"/>
              </a:spcAft>
              <a:buFont typeface="Arial" panose="020B0604020202020204" pitchFamily="34" charset="0"/>
              <a:buChar char="•"/>
            </a:pPr>
            <a:endParaRPr lang="ar-KW" sz="1200" kern="1200" dirty="0">
              <a:solidFill>
                <a:schemeClr val="accent5">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9" name="TextBox 8">
            <a:extLst>
              <a:ext uri="{FF2B5EF4-FFF2-40B4-BE49-F238E27FC236}">
                <a16:creationId xmlns:a16="http://schemas.microsoft.com/office/drawing/2014/main" id="{DC1B9227-FB83-B54A-006E-304C4CFBBF3A}"/>
              </a:ext>
            </a:extLst>
          </p:cNvPr>
          <p:cNvSpPr txBox="1"/>
          <p:nvPr/>
        </p:nvSpPr>
        <p:spPr>
          <a:xfrm>
            <a:off x="2147977" y="1833612"/>
            <a:ext cx="3153473" cy="307777"/>
          </a:xfrm>
          <a:prstGeom prst="rect">
            <a:avLst/>
          </a:prstGeom>
          <a:noFill/>
        </p:spPr>
        <p:txBody>
          <a:bodyPr wrap="square">
            <a:spAutoFit/>
          </a:bodyPr>
          <a:lstStyle/>
          <a:p>
            <a:pPr algn="r" rtl="1"/>
            <a:r>
              <a:rPr lang="ar-KW" sz="1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عروض التمويل الجماعي غير المؤهلة</a:t>
            </a:r>
            <a:endParaRPr lang="en-US" sz="1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Tree>
    <p:extLst>
      <p:ext uri="{BB962C8B-B14F-4D97-AF65-F5344CB8AC3E}">
        <p14:creationId xmlns:p14="http://schemas.microsoft.com/office/powerpoint/2010/main" val="2478877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EBBB9A-1A81-623B-D050-CE5047E583D5}"/>
              </a:ext>
            </a:extLst>
          </p:cNvPr>
          <p:cNvPicPr>
            <a:picLocks/>
          </p:cNvPicPr>
          <p:nvPr/>
        </p:nvPicPr>
        <p:blipFill rotWithShape="1">
          <a:blip r:embed="rId2" cstate="print">
            <a:extLst>
              <a:ext uri="{28A0092B-C50C-407E-A947-70E740481C1C}">
                <a14:useLocalDpi xmlns:a14="http://schemas.microsoft.com/office/drawing/2010/main" val="0"/>
              </a:ext>
            </a:extLst>
          </a:blip>
          <a:srcRect r="7166"/>
          <a:stretch/>
        </p:blipFill>
        <p:spPr bwMode="auto">
          <a:xfrm>
            <a:off x="10069674" y="174133"/>
            <a:ext cx="1865152" cy="787892"/>
          </a:xfrm>
          <a:prstGeom prst="rect">
            <a:avLst/>
          </a:prstGeom>
          <a:ln>
            <a:noFill/>
          </a:ln>
          <a:extLst>
            <a:ext uri="{53640926-AAD7-44D8-BBD7-CCE9431645EC}">
              <a14:shadowObscured xmlns:a14="http://schemas.microsoft.com/office/drawing/2010/main"/>
            </a:ext>
          </a:extLst>
        </p:spPr>
      </p:pic>
      <p:sp>
        <p:nvSpPr>
          <p:cNvPr id="3" name="Title 1">
            <a:extLst>
              <a:ext uri="{FF2B5EF4-FFF2-40B4-BE49-F238E27FC236}">
                <a16:creationId xmlns:a16="http://schemas.microsoft.com/office/drawing/2014/main" id="{168F8231-09F4-4F83-83A8-842875388F01}"/>
              </a:ext>
            </a:extLst>
          </p:cNvPr>
          <p:cNvSpPr txBox="1">
            <a:spLocks/>
          </p:cNvSpPr>
          <p:nvPr/>
        </p:nvSpPr>
        <p:spPr>
          <a:xfrm>
            <a:off x="257174" y="731605"/>
            <a:ext cx="11492204" cy="1325563"/>
          </a:xfrm>
          <a:prstGeom prst="rect">
            <a:avLst/>
          </a:prstGeom>
          <a:ln w="381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KW" sz="28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rPr>
              <a:t>أحكام عامة لمصدري عروض التمويل الجماعي القائم على الأوراق المالية</a:t>
            </a:r>
            <a:endParaRPr lang="en-US" sz="28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endParaRPr>
          </a:p>
        </p:txBody>
      </p:sp>
      <p:cxnSp>
        <p:nvCxnSpPr>
          <p:cNvPr id="4" name="Straight Connector 3">
            <a:extLst>
              <a:ext uri="{FF2B5EF4-FFF2-40B4-BE49-F238E27FC236}">
                <a16:creationId xmlns:a16="http://schemas.microsoft.com/office/drawing/2014/main" id="{50020611-72F0-BFCD-C49F-DC8FB178D62D}"/>
              </a:ext>
            </a:extLst>
          </p:cNvPr>
          <p:cNvCxnSpPr>
            <a:cxnSpLocks/>
          </p:cNvCxnSpPr>
          <p:nvPr/>
        </p:nvCxnSpPr>
        <p:spPr>
          <a:xfrm>
            <a:off x="1591295" y="1826747"/>
            <a:ext cx="9222297" cy="0"/>
          </a:xfrm>
          <a:prstGeom prst="line">
            <a:avLst/>
          </a:prstGeom>
          <a:ln>
            <a:solidFill>
              <a:schemeClr val="accent4">
                <a:lumMod val="75000"/>
              </a:schemeClr>
            </a:solidFill>
          </a:ln>
        </p:spPr>
        <p:style>
          <a:lnRef idx="3">
            <a:schemeClr val="accent1"/>
          </a:lnRef>
          <a:fillRef idx="0">
            <a:schemeClr val="accent1"/>
          </a:fillRef>
          <a:effectRef idx="2">
            <a:schemeClr val="accent1"/>
          </a:effectRef>
          <a:fontRef idx="minor">
            <a:schemeClr val="tx1"/>
          </a:fontRef>
        </p:style>
      </p:cxnSp>
      <p:sp>
        <p:nvSpPr>
          <p:cNvPr id="6" name="Content Placeholder 2">
            <a:extLst>
              <a:ext uri="{FF2B5EF4-FFF2-40B4-BE49-F238E27FC236}">
                <a16:creationId xmlns:a16="http://schemas.microsoft.com/office/drawing/2014/main" id="{5165EB28-66D9-7701-68C1-06474AEEC483}"/>
              </a:ext>
            </a:extLst>
          </p:cNvPr>
          <p:cNvSpPr txBox="1">
            <a:spLocks/>
          </p:cNvSpPr>
          <p:nvPr/>
        </p:nvSpPr>
        <p:spPr>
          <a:xfrm>
            <a:off x="6096000" y="1854125"/>
            <a:ext cx="5272897" cy="5238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KW" sz="1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عروض التمويل الجماعي غير المؤهلة</a:t>
            </a:r>
            <a:endParaRPr lang="en-US" sz="1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8" name="Freeform: Shape 7">
            <a:extLst>
              <a:ext uri="{FF2B5EF4-FFF2-40B4-BE49-F238E27FC236}">
                <a16:creationId xmlns:a16="http://schemas.microsoft.com/office/drawing/2014/main" id="{7B4FB845-EFBD-45A0-C2F0-BB842E4BB143}"/>
              </a:ext>
            </a:extLst>
          </p:cNvPr>
          <p:cNvSpPr/>
          <p:nvPr/>
        </p:nvSpPr>
        <p:spPr>
          <a:xfrm>
            <a:off x="6096000" y="2177144"/>
            <a:ext cx="5014105" cy="2302834"/>
          </a:xfrm>
          <a:custGeom>
            <a:avLst/>
            <a:gdLst>
              <a:gd name="connsiteX0" fmla="*/ 0 w 4760429"/>
              <a:gd name="connsiteY0" fmla="*/ 0 h 2931114"/>
              <a:gd name="connsiteX1" fmla="*/ 4760429 w 4760429"/>
              <a:gd name="connsiteY1" fmla="*/ 0 h 2931114"/>
              <a:gd name="connsiteX2" fmla="*/ 4760429 w 4760429"/>
              <a:gd name="connsiteY2" fmla="*/ 2931114 h 2931114"/>
              <a:gd name="connsiteX3" fmla="*/ 0 w 4760429"/>
              <a:gd name="connsiteY3" fmla="*/ 2931114 h 2931114"/>
              <a:gd name="connsiteX4" fmla="*/ 0 w 4760429"/>
              <a:gd name="connsiteY4" fmla="*/ 0 h 2931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0429" h="2931114">
                <a:moveTo>
                  <a:pt x="0" y="0"/>
                </a:moveTo>
                <a:lnTo>
                  <a:pt x="4760429" y="0"/>
                </a:lnTo>
                <a:lnTo>
                  <a:pt x="4760429" y="2931114"/>
                </a:lnTo>
                <a:lnTo>
                  <a:pt x="0" y="2931114"/>
                </a:lnTo>
                <a:lnTo>
                  <a:pt x="0" y="0"/>
                </a:lnTo>
                <a:close/>
              </a:path>
            </a:pathLst>
          </a:custGeom>
          <a:solidFill>
            <a:schemeClr val="bg1">
              <a:alpha val="90000"/>
            </a:schemeClr>
          </a:solidFill>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285750" lvl="1" indent="-285750" algn="r" defTabSz="533400" rtl="1">
              <a:lnSpc>
                <a:spcPct val="150000"/>
              </a:lnSpc>
              <a:spcBef>
                <a:spcPct val="0"/>
              </a:spcBef>
              <a:spcAft>
                <a:spcPct val="15000"/>
              </a:spcAft>
              <a:buFont typeface="Arial" panose="020B0604020202020204" pitchFamily="34" charset="0"/>
              <a:buChar char="•"/>
            </a:pPr>
            <a:r>
              <a:rPr lang="ar-KW" sz="1300" kern="1200" dirty="0">
                <a:solidFill>
                  <a:schemeClr val="accent5">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rPr>
              <a:t>لا يعتبر العرض مؤهلاً في حال رغبة مصدر العرض أو الأطراف ذوو العلاقة باستخدام الأموال لأغراض استثمارية.</a:t>
            </a:r>
          </a:p>
          <a:p>
            <a:pPr marL="285750" lvl="1" indent="-285750" algn="r" defTabSz="533400" rtl="1">
              <a:lnSpc>
                <a:spcPct val="150000"/>
              </a:lnSpc>
              <a:spcBef>
                <a:spcPct val="0"/>
              </a:spcBef>
              <a:spcAft>
                <a:spcPct val="15000"/>
              </a:spcAft>
              <a:buFont typeface="Arial" panose="020B0604020202020204" pitchFamily="34" charset="0"/>
              <a:buChar char="•"/>
            </a:pPr>
            <a:r>
              <a:rPr lang="ar-KW" sz="1300" kern="1200" dirty="0">
                <a:solidFill>
                  <a:schemeClr val="accent5">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rPr>
              <a:t>لا يعتبر العرض مؤهلاً في حال رغبة مصدر العرض لتقديم تسهيل ائتماني لطرف ذو علاقة أو ترتيب الأمر بحيث يقوم طرف ذو علاقة بتقديم تسهيل ائتماني لمصدر العرض </a:t>
            </a:r>
          </a:p>
          <a:p>
            <a:pPr marL="285750" lvl="1" indent="-285750" algn="r" defTabSz="533400" rtl="1">
              <a:lnSpc>
                <a:spcPct val="150000"/>
              </a:lnSpc>
              <a:spcBef>
                <a:spcPct val="0"/>
              </a:spcBef>
              <a:spcAft>
                <a:spcPct val="15000"/>
              </a:spcAft>
              <a:buFont typeface="Arial" panose="020B0604020202020204" pitchFamily="34" charset="0"/>
              <a:buChar char="•"/>
            </a:pPr>
            <a:r>
              <a:rPr lang="ar-KW" sz="1300" kern="1200" dirty="0">
                <a:solidFill>
                  <a:schemeClr val="accent5">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rPr>
              <a:t>لا يعتبر العرض مؤهلاً في حال رغبة مصدر العرض باستخدام الأموال لتسديد قرض أو التزام أو استحقاق قائم.</a:t>
            </a:r>
          </a:p>
          <a:p>
            <a:pPr marL="0" lvl="1" algn="r" defTabSz="533400" rtl="1">
              <a:lnSpc>
                <a:spcPct val="150000"/>
              </a:lnSpc>
              <a:spcBef>
                <a:spcPct val="0"/>
              </a:spcBef>
              <a:spcAft>
                <a:spcPct val="15000"/>
              </a:spcAft>
            </a:pPr>
            <a:endParaRPr lang="ar-KW" sz="1300" kern="1200" dirty="0">
              <a:solidFill>
                <a:schemeClr val="accent5">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a:p>
            <a:pPr marL="285750" lvl="1" indent="-285750" algn="r" defTabSz="533400" rtl="1">
              <a:lnSpc>
                <a:spcPct val="150000"/>
              </a:lnSpc>
              <a:spcBef>
                <a:spcPct val="0"/>
              </a:spcBef>
              <a:spcAft>
                <a:spcPct val="15000"/>
              </a:spcAft>
              <a:buFont typeface="Arial" panose="020B0604020202020204" pitchFamily="34" charset="0"/>
              <a:buChar char="•"/>
            </a:pPr>
            <a:endParaRPr lang="ar-KW" sz="1300" kern="1200" dirty="0">
              <a:solidFill>
                <a:schemeClr val="accent5">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Tree>
    <p:extLst>
      <p:ext uri="{BB962C8B-B14F-4D97-AF65-F5344CB8AC3E}">
        <p14:creationId xmlns:p14="http://schemas.microsoft.com/office/powerpoint/2010/main" val="4077093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EBBB9A-1A81-623B-D050-CE5047E583D5}"/>
              </a:ext>
            </a:extLst>
          </p:cNvPr>
          <p:cNvPicPr>
            <a:picLocks/>
          </p:cNvPicPr>
          <p:nvPr/>
        </p:nvPicPr>
        <p:blipFill rotWithShape="1">
          <a:blip r:embed="rId2" cstate="print">
            <a:extLst>
              <a:ext uri="{28A0092B-C50C-407E-A947-70E740481C1C}">
                <a14:useLocalDpi xmlns:a14="http://schemas.microsoft.com/office/drawing/2010/main" val="0"/>
              </a:ext>
            </a:extLst>
          </a:blip>
          <a:srcRect r="7166"/>
          <a:stretch/>
        </p:blipFill>
        <p:spPr bwMode="auto">
          <a:xfrm>
            <a:off x="10069674" y="174133"/>
            <a:ext cx="1865152" cy="787892"/>
          </a:xfrm>
          <a:prstGeom prst="rect">
            <a:avLst/>
          </a:prstGeom>
          <a:ln>
            <a:noFill/>
          </a:ln>
          <a:extLst>
            <a:ext uri="{53640926-AAD7-44D8-BBD7-CCE9431645EC}">
              <a14:shadowObscured xmlns:a14="http://schemas.microsoft.com/office/drawing/2010/main"/>
            </a:ext>
          </a:extLst>
        </p:spPr>
      </p:pic>
      <p:sp>
        <p:nvSpPr>
          <p:cNvPr id="3" name="Title 1">
            <a:extLst>
              <a:ext uri="{FF2B5EF4-FFF2-40B4-BE49-F238E27FC236}">
                <a16:creationId xmlns:a16="http://schemas.microsoft.com/office/drawing/2014/main" id="{168F8231-09F4-4F83-83A8-842875388F01}"/>
              </a:ext>
            </a:extLst>
          </p:cNvPr>
          <p:cNvSpPr txBox="1">
            <a:spLocks/>
          </p:cNvSpPr>
          <p:nvPr/>
        </p:nvSpPr>
        <p:spPr>
          <a:xfrm>
            <a:off x="257174" y="731605"/>
            <a:ext cx="11492204" cy="1325563"/>
          </a:xfrm>
          <a:prstGeom prst="rect">
            <a:avLst/>
          </a:prstGeom>
          <a:ln w="381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KW" sz="28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rPr>
              <a:t>أحكام عامة لمصدري عروض التمويل الجماعي القائم على الأوراق المالية</a:t>
            </a:r>
            <a:endParaRPr lang="en-US" sz="28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endParaRPr>
          </a:p>
        </p:txBody>
      </p:sp>
      <p:cxnSp>
        <p:nvCxnSpPr>
          <p:cNvPr id="4" name="Straight Connector 3">
            <a:extLst>
              <a:ext uri="{FF2B5EF4-FFF2-40B4-BE49-F238E27FC236}">
                <a16:creationId xmlns:a16="http://schemas.microsoft.com/office/drawing/2014/main" id="{50020611-72F0-BFCD-C49F-DC8FB178D62D}"/>
              </a:ext>
            </a:extLst>
          </p:cNvPr>
          <p:cNvCxnSpPr>
            <a:cxnSpLocks/>
          </p:cNvCxnSpPr>
          <p:nvPr/>
        </p:nvCxnSpPr>
        <p:spPr>
          <a:xfrm>
            <a:off x="1591295" y="1826747"/>
            <a:ext cx="9222297" cy="0"/>
          </a:xfrm>
          <a:prstGeom prst="line">
            <a:avLst/>
          </a:prstGeom>
          <a:ln>
            <a:solidFill>
              <a:schemeClr val="accent4">
                <a:lumMod val="75000"/>
              </a:schemeClr>
            </a:solidFill>
          </a:ln>
        </p:spPr>
        <p:style>
          <a:lnRef idx="3">
            <a:schemeClr val="accent1"/>
          </a:lnRef>
          <a:fillRef idx="0">
            <a:schemeClr val="accent1"/>
          </a:fillRef>
          <a:effectRef idx="2">
            <a:schemeClr val="accent1"/>
          </a:effectRef>
          <a:fontRef idx="minor">
            <a:schemeClr val="tx1"/>
          </a:fontRef>
        </p:style>
      </p:cxnSp>
      <p:sp>
        <p:nvSpPr>
          <p:cNvPr id="6" name="Content Placeholder 2">
            <a:extLst>
              <a:ext uri="{FF2B5EF4-FFF2-40B4-BE49-F238E27FC236}">
                <a16:creationId xmlns:a16="http://schemas.microsoft.com/office/drawing/2014/main" id="{5165EB28-66D9-7701-68C1-06474AEEC483}"/>
              </a:ext>
            </a:extLst>
          </p:cNvPr>
          <p:cNvSpPr txBox="1">
            <a:spLocks/>
          </p:cNvSpPr>
          <p:nvPr/>
        </p:nvSpPr>
        <p:spPr>
          <a:xfrm>
            <a:off x="6096000" y="2090742"/>
            <a:ext cx="5272897" cy="5238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KW" sz="1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بعض المتطلبات مستمرة للمصدر المؤهل للعرض </a:t>
            </a:r>
          </a:p>
          <a:p>
            <a:pPr algn="r" rtl="1"/>
            <a:endParaRPr lang="en-US" sz="1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8" name="Freeform: Shape 7">
            <a:extLst>
              <a:ext uri="{FF2B5EF4-FFF2-40B4-BE49-F238E27FC236}">
                <a16:creationId xmlns:a16="http://schemas.microsoft.com/office/drawing/2014/main" id="{7B4FB845-EFBD-45A0-C2F0-BB842E4BB143}"/>
              </a:ext>
            </a:extLst>
          </p:cNvPr>
          <p:cNvSpPr/>
          <p:nvPr/>
        </p:nvSpPr>
        <p:spPr>
          <a:xfrm>
            <a:off x="565940" y="2432807"/>
            <a:ext cx="10874671" cy="3907608"/>
          </a:xfrm>
          <a:custGeom>
            <a:avLst/>
            <a:gdLst>
              <a:gd name="connsiteX0" fmla="*/ 0 w 4760429"/>
              <a:gd name="connsiteY0" fmla="*/ 0 h 2931114"/>
              <a:gd name="connsiteX1" fmla="*/ 4760429 w 4760429"/>
              <a:gd name="connsiteY1" fmla="*/ 0 h 2931114"/>
              <a:gd name="connsiteX2" fmla="*/ 4760429 w 4760429"/>
              <a:gd name="connsiteY2" fmla="*/ 2931114 h 2931114"/>
              <a:gd name="connsiteX3" fmla="*/ 0 w 4760429"/>
              <a:gd name="connsiteY3" fmla="*/ 2931114 h 2931114"/>
              <a:gd name="connsiteX4" fmla="*/ 0 w 4760429"/>
              <a:gd name="connsiteY4" fmla="*/ 0 h 2931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0429" h="2931114">
                <a:moveTo>
                  <a:pt x="0" y="0"/>
                </a:moveTo>
                <a:lnTo>
                  <a:pt x="4760429" y="0"/>
                </a:lnTo>
                <a:lnTo>
                  <a:pt x="4760429" y="2931114"/>
                </a:lnTo>
                <a:lnTo>
                  <a:pt x="0" y="2931114"/>
                </a:lnTo>
                <a:lnTo>
                  <a:pt x="0" y="0"/>
                </a:lnTo>
                <a:close/>
              </a:path>
            </a:pathLst>
          </a:custGeom>
          <a:solidFill>
            <a:schemeClr val="bg1">
              <a:alpha val="90000"/>
            </a:schemeClr>
          </a:solidFill>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algn="r" defTabSz="533400" rtl="1">
              <a:lnSpc>
                <a:spcPct val="150000"/>
              </a:lnSpc>
              <a:spcBef>
                <a:spcPct val="0"/>
              </a:spcBef>
              <a:spcAft>
                <a:spcPct val="15000"/>
              </a:spcAft>
              <a:buChar char="•"/>
            </a:pPr>
            <a:r>
              <a:rPr lang="ar-KW" sz="1400" dirty="0">
                <a:solidFill>
                  <a:schemeClr val="accent5">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rPr>
              <a:t>يلتزم المصدر المؤهل للعرض في منصة التمويل الجماعي المسجلة بما يلي:</a:t>
            </a:r>
          </a:p>
          <a:p>
            <a:pPr marL="742950" lvl="2" indent="-285750" algn="r" defTabSz="533400" rtl="1">
              <a:lnSpc>
                <a:spcPct val="150000"/>
              </a:lnSpc>
              <a:spcBef>
                <a:spcPct val="0"/>
              </a:spcBef>
              <a:spcAft>
                <a:spcPct val="15000"/>
              </a:spcAft>
              <a:buFont typeface="Arial" panose="020B0604020202020204" pitchFamily="34" charset="0"/>
              <a:buChar char="•"/>
            </a:pPr>
            <a:r>
              <a:rPr lang="ar-KW" sz="1400" dirty="0">
                <a:solidFill>
                  <a:schemeClr val="accent5">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rPr>
              <a:t>التأكد من صحة ودقة المعلومات التي تم تقديمها أو التي سيتم الإفصاح عنها في منصة التمويل الجماعي المسجلة.</a:t>
            </a:r>
          </a:p>
          <a:p>
            <a:pPr marL="742950" lvl="2" indent="-285750" algn="r" defTabSz="533400" rtl="1">
              <a:lnSpc>
                <a:spcPct val="150000"/>
              </a:lnSpc>
              <a:spcBef>
                <a:spcPct val="0"/>
              </a:spcBef>
              <a:spcAft>
                <a:spcPct val="15000"/>
              </a:spcAft>
              <a:buFont typeface="Arial" panose="020B0604020202020204" pitchFamily="34" charset="0"/>
              <a:buChar char="•"/>
            </a:pPr>
            <a:r>
              <a:rPr lang="ar-KW" sz="1400" dirty="0">
                <a:solidFill>
                  <a:schemeClr val="accent5">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rPr>
              <a:t>تحمل مسئولية عن أي معلومات أو إفصاحات غير صحيحة في منصة التمويل الجماعي المسجلة.</a:t>
            </a:r>
          </a:p>
          <a:p>
            <a:pPr marL="742950" lvl="2" indent="-285750" algn="r" defTabSz="533400" rtl="1">
              <a:lnSpc>
                <a:spcPct val="150000"/>
              </a:lnSpc>
              <a:spcBef>
                <a:spcPct val="0"/>
              </a:spcBef>
              <a:spcAft>
                <a:spcPct val="15000"/>
              </a:spcAft>
              <a:buFont typeface="Arial" panose="020B0604020202020204" pitchFamily="34" charset="0"/>
              <a:buChar char="•"/>
            </a:pPr>
            <a:r>
              <a:rPr lang="ar-KW" sz="1400" dirty="0">
                <a:solidFill>
                  <a:schemeClr val="accent5">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rPr>
              <a:t>الإفصاح عن كافة عروضه السابقة والحالية الخاصة بالتمويل الجماعي.</a:t>
            </a:r>
          </a:p>
          <a:p>
            <a:pPr marL="742950" lvl="2" indent="-285750" algn="r" defTabSz="533400" rtl="1">
              <a:lnSpc>
                <a:spcPct val="150000"/>
              </a:lnSpc>
              <a:spcBef>
                <a:spcPct val="0"/>
              </a:spcBef>
              <a:spcAft>
                <a:spcPct val="15000"/>
              </a:spcAft>
              <a:buFont typeface="Arial" panose="020B0604020202020204" pitchFamily="34" charset="0"/>
              <a:buChar char="•"/>
            </a:pPr>
            <a:r>
              <a:rPr lang="ar-KW" sz="1400" dirty="0">
                <a:solidFill>
                  <a:schemeClr val="accent5">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rPr>
              <a:t>ضمان وجود تواصل فعال وشفاف مع المستثمرين في طرح عرض التمويل الجماعي حول التحديثات عن تطور عمله ومركزه المالي وتطورات سير عمل المشروع محل العرض المطروح، على ألا يقل التواصل عن كل 6 شهور من تاريخ إغلاق فترة الطرح.</a:t>
            </a:r>
          </a:p>
          <a:p>
            <a:pPr marL="114300" lvl="1" indent="-114300" algn="r" defTabSz="533400" rtl="1">
              <a:lnSpc>
                <a:spcPct val="150000"/>
              </a:lnSpc>
              <a:spcBef>
                <a:spcPct val="0"/>
              </a:spcBef>
              <a:spcAft>
                <a:spcPct val="15000"/>
              </a:spcAft>
              <a:buChar char="•"/>
            </a:pPr>
            <a:endParaRPr lang="ar-KW" sz="1400" dirty="0">
              <a:solidFill>
                <a:schemeClr val="accent5">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a:p>
            <a:pPr marL="114300" lvl="1" indent="-114300" algn="r" defTabSz="533400" rtl="1">
              <a:lnSpc>
                <a:spcPct val="150000"/>
              </a:lnSpc>
              <a:spcBef>
                <a:spcPct val="0"/>
              </a:spcBef>
              <a:spcAft>
                <a:spcPct val="15000"/>
              </a:spcAft>
              <a:buChar char="•"/>
            </a:pPr>
            <a:r>
              <a:rPr lang="ar-KW" sz="1400" dirty="0">
                <a:solidFill>
                  <a:schemeClr val="accent5">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rPr>
              <a:t>يلتزم المصدر المؤهل للعرض الذي حقق طرحاً ناجحاً لعرض التمويل الجماعي أن يقدم للهيئة نسخة من بياناته المالية السنوية مدققة ومعتمدة من أحد مراقبي الحسابات المسجلين لدى الهيئة، وذلك خلال 120 يوم من نهاية سنته المالية، وإلى حين الانتهاء من تصفية أو حل الشركة ذات الغرض الخاص المعنية بتمويل مشروع مصدر العرض أو الانتهاء من سداد دفعات المشروع محل طرح عرض التمويل الجماعي للطروحات الخاصة بشركات التوصية بالأسهم.</a:t>
            </a:r>
          </a:p>
          <a:p>
            <a:pPr marL="114300" lvl="1" indent="-114300" algn="r" defTabSz="533400" rtl="1">
              <a:lnSpc>
                <a:spcPct val="90000"/>
              </a:lnSpc>
              <a:spcBef>
                <a:spcPct val="0"/>
              </a:spcBef>
              <a:spcAft>
                <a:spcPct val="15000"/>
              </a:spcAft>
              <a:buChar char="•"/>
            </a:pPr>
            <a:endParaRPr lang="ar-KW" sz="1400" kern="1200" dirty="0">
              <a:solidFill>
                <a:schemeClr val="accent5">
                  <a:lumMod val="50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Tree>
    <p:extLst>
      <p:ext uri="{BB962C8B-B14F-4D97-AF65-F5344CB8AC3E}">
        <p14:creationId xmlns:p14="http://schemas.microsoft.com/office/powerpoint/2010/main" val="854888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3AEE6B-F23E-F66A-B1D5-865781355C69}"/>
              </a:ext>
            </a:extLst>
          </p:cNvPr>
          <p:cNvPicPr>
            <a:picLocks/>
          </p:cNvPicPr>
          <p:nvPr/>
        </p:nvPicPr>
        <p:blipFill rotWithShape="1">
          <a:blip r:embed="rId2" cstate="print">
            <a:extLst>
              <a:ext uri="{28A0092B-C50C-407E-A947-70E740481C1C}">
                <a14:useLocalDpi xmlns:a14="http://schemas.microsoft.com/office/drawing/2010/main" val="0"/>
              </a:ext>
            </a:extLst>
          </a:blip>
          <a:srcRect r="7166"/>
          <a:stretch/>
        </p:blipFill>
        <p:spPr bwMode="auto">
          <a:xfrm>
            <a:off x="10069674" y="174133"/>
            <a:ext cx="1865152" cy="787892"/>
          </a:xfrm>
          <a:prstGeom prst="rect">
            <a:avLst/>
          </a:prstGeom>
          <a:ln>
            <a:noFill/>
          </a:ln>
          <a:extLst>
            <a:ext uri="{53640926-AAD7-44D8-BBD7-CCE9431645EC}">
              <a14:shadowObscured xmlns:a14="http://schemas.microsoft.com/office/drawing/2010/main"/>
            </a:ext>
          </a:extLst>
        </p:spPr>
      </p:pic>
      <p:cxnSp>
        <p:nvCxnSpPr>
          <p:cNvPr id="9" name="Straight Connector 8">
            <a:extLst>
              <a:ext uri="{FF2B5EF4-FFF2-40B4-BE49-F238E27FC236}">
                <a16:creationId xmlns:a16="http://schemas.microsoft.com/office/drawing/2014/main" id="{674F4646-34BE-E32B-5761-EA2A19367BEA}"/>
              </a:ext>
            </a:extLst>
          </p:cNvPr>
          <p:cNvCxnSpPr/>
          <p:nvPr/>
        </p:nvCxnSpPr>
        <p:spPr>
          <a:xfrm>
            <a:off x="5745774" y="1850372"/>
            <a:ext cx="0" cy="3363359"/>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3" name="Graphic 2" descr="Users with solid fill">
            <a:extLst>
              <a:ext uri="{FF2B5EF4-FFF2-40B4-BE49-F238E27FC236}">
                <a16:creationId xmlns:a16="http://schemas.microsoft.com/office/drawing/2014/main" id="{E80FC656-CF7E-55E0-F685-5175D2016F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40653" y="2089889"/>
            <a:ext cx="2891912" cy="3196550"/>
          </a:xfrm>
          <a:prstGeom prst="rect">
            <a:avLst/>
          </a:prstGeom>
        </p:spPr>
      </p:pic>
      <p:grpSp>
        <p:nvGrpSpPr>
          <p:cNvPr id="5" name="Group 4">
            <a:extLst>
              <a:ext uri="{FF2B5EF4-FFF2-40B4-BE49-F238E27FC236}">
                <a16:creationId xmlns:a16="http://schemas.microsoft.com/office/drawing/2014/main" id="{C5F984FB-0995-3E8D-25EE-873ECADF23C5}"/>
              </a:ext>
            </a:extLst>
          </p:cNvPr>
          <p:cNvGrpSpPr/>
          <p:nvPr/>
        </p:nvGrpSpPr>
        <p:grpSpPr>
          <a:xfrm>
            <a:off x="1233507" y="1638264"/>
            <a:ext cx="3917841" cy="3787574"/>
            <a:chOff x="789287" y="0"/>
            <a:chExt cx="2483120" cy="2483084"/>
          </a:xfrm>
        </p:grpSpPr>
        <p:sp>
          <p:nvSpPr>
            <p:cNvPr id="6" name="Oval 5">
              <a:extLst>
                <a:ext uri="{FF2B5EF4-FFF2-40B4-BE49-F238E27FC236}">
                  <a16:creationId xmlns:a16="http://schemas.microsoft.com/office/drawing/2014/main" id="{B130F213-FA14-A761-EBF2-FF63155E89EA}"/>
                </a:ext>
              </a:extLst>
            </p:cNvPr>
            <p:cNvSpPr/>
            <p:nvPr/>
          </p:nvSpPr>
          <p:spPr>
            <a:xfrm>
              <a:off x="789287" y="0"/>
              <a:ext cx="2483120" cy="2483084"/>
            </a:xfrm>
            <a:prstGeom prst="ellipse">
              <a:avLst/>
            </a:prstGeom>
            <a:solidFill>
              <a:schemeClr val="bg1">
                <a:lumMod val="75000"/>
                <a:alpha val="50000"/>
              </a:schemeClr>
            </a:solidFill>
          </p:spPr>
          <p:style>
            <a:lnRef idx="2">
              <a:schemeClr val="lt2">
                <a:hueOff val="0"/>
                <a:satOff val="0"/>
                <a:lumOff val="0"/>
                <a:alphaOff val="0"/>
              </a:schemeClr>
            </a:lnRef>
            <a:fillRef idx="1">
              <a:scrgbClr r="0" g="0" b="0"/>
            </a:fillRef>
            <a:effectRef idx="0">
              <a:schemeClr val="dk2">
                <a:alpha val="50000"/>
                <a:hueOff val="0"/>
                <a:satOff val="0"/>
                <a:lumOff val="0"/>
                <a:alphaOff val="0"/>
              </a:schemeClr>
            </a:effectRef>
            <a:fontRef idx="minor">
              <a:schemeClr val="tx1"/>
            </a:fontRef>
          </p:style>
          <p:txBody>
            <a:bodyPr/>
            <a:lstStyle/>
            <a:p>
              <a:endParaRPr lang="en-US"/>
            </a:p>
          </p:txBody>
        </p:sp>
        <p:sp>
          <p:nvSpPr>
            <p:cNvPr id="7" name="Oval 4">
              <a:extLst>
                <a:ext uri="{FF2B5EF4-FFF2-40B4-BE49-F238E27FC236}">
                  <a16:creationId xmlns:a16="http://schemas.microsoft.com/office/drawing/2014/main" id="{AC4315B1-2F35-C576-DAD5-946D6C71E72B}"/>
                </a:ext>
              </a:extLst>
            </p:cNvPr>
            <p:cNvSpPr txBox="1"/>
            <p:nvPr/>
          </p:nvSpPr>
          <p:spPr>
            <a:xfrm>
              <a:off x="1152932" y="363639"/>
              <a:ext cx="1755830" cy="175580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ar-KW" sz="1600"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p>
              <a:pPr marL="0" lvl="0" indent="0" algn="ctr" defTabSz="711200">
                <a:lnSpc>
                  <a:spcPct val="90000"/>
                </a:lnSpc>
                <a:spcBef>
                  <a:spcPct val="0"/>
                </a:spcBef>
                <a:spcAft>
                  <a:spcPct val="35000"/>
                </a:spcAft>
                <a:buNone/>
              </a:pPr>
              <a:r>
                <a:rPr lang="ar-KW" sz="2800"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المستثمرون</a:t>
              </a:r>
              <a:endParaRPr lang="en-US" sz="2800"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grpSp>
    </p:spTree>
    <p:extLst>
      <p:ext uri="{BB962C8B-B14F-4D97-AF65-F5344CB8AC3E}">
        <p14:creationId xmlns:p14="http://schemas.microsoft.com/office/powerpoint/2010/main" val="2891276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7294D5-5A23-CE8B-9B2B-CDF5AC06BEB8}"/>
              </a:ext>
            </a:extLst>
          </p:cNvPr>
          <p:cNvPicPr>
            <a:picLocks/>
          </p:cNvPicPr>
          <p:nvPr/>
        </p:nvPicPr>
        <p:blipFill rotWithShape="1">
          <a:blip r:embed="rId2" cstate="print">
            <a:extLst>
              <a:ext uri="{28A0092B-C50C-407E-A947-70E740481C1C}">
                <a14:useLocalDpi xmlns:a14="http://schemas.microsoft.com/office/drawing/2010/main" val="0"/>
              </a:ext>
            </a:extLst>
          </a:blip>
          <a:srcRect r="7166"/>
          <a:stretch/>
        </p:blipFill>
        <p:spPr bwMode="auto">
          <a:xfrm>
            <a:off x="10069674" y="174133"/>
            <a:ext cx="1865152" cy="787892"/>
          </a:xfrm>
          <a:prstGeom prst="rect">
            <a:avLst/>
          </a:prstGeom>
          <a:ln>
            <a:noFill/>
          </a:ln>
          <a:extLst>
            <a:ext uri="{53640926-AAD7-44D8-BBD7-CCE9431645EC}">
              <a14:shadowObscured xmlns:a14="http://schemas.microsoft.com/office/drawing/2010/main"/>
            </a:ext>
          </a:extLst>
        </p:spPr>
      </p:pic>
      <p:graphicFrame>
        <p:nvGraphicFramePr>
          <p:cNvPr id="3" name="Table 2">
            <a:extLst>
              <a:ext uri="{FF2B5EF4-FFF2-40B4-BE49-F238E27FC236}">
                <a16:creationId xmlns:a16="http://schemas.microsoft.com/office/drawing/2014/main" id="{D7F83389-9649-2E95-CD52-4D1557194787}"/>
              </a:ext>
            </a:extLst>
          </p:cNvPr>
          <p:cNvGraphicFramePr>
            <a:graphicFrameLocks noGrp="1"/>
          </p:cNvGraphicFramePr>
          <p:nvPr>
            <p:extLst>
              <p:ext uri="{D42A27DB-BD31-4B8C-83A1-F6EECF244321}">
                <p14:modId xmlns:p14="http://schemas.microsoft.com/office/powerpoint/2010/main" val="3058452275"/>
              </p:ext>
            </p:extLst>
          </p:nvPr>
        </p:nvGraphicFramePr>
        <p:xfrm>
          <a:off x="472333" y="1837196"/>
          <a:ext cx="11060722" cy="4762435"/>
        </p:xfrm>
        <a:graphic>
          <a:graphicData uri="http://schemas.openxmlformats.org/drawingml/2006/table">
            <a:tbl>
              <a:tblPr firstRow="1" firstCol="1" bandRow="1">
                <a:effectLst>
                  <a:innerShdw blurRad="114300">
                    <a:prstClr val="black"/>
                  </a:innerShdw>
                </a:effectLst>
                <a:tableStyleId>{69C7853C-536D-4A76-A0AE-DD22124D55A5}</a:tableStyleId>
              </a:tblPr>
              <a:tblGrid>
                <a:gridCol w="3026819">
                  <a:extLst>
                    <a:ext uri="{9D8B030D-6E8A-4147-A177-3AD203B41FA5}">
                      <a16:colId xmlns:a16="http://schemas.microsoft.com/office/drawing/2014/main" val="4052815081"/>
                    </a:ext>
                  </a:extLst>
                </a:gridCol>
                <a:gridCol w="6115590">
                  <a:extLst>
                    <a:ext uri="{9D8B030D-6E8A-4147-A177-3AD203B41FA5}">
                      <a16:colId xmlns:a16="http://schemas.microsoft.com/office/drawing/2014/main" val="2019247551"/>
                    </a:ext>
                  </a:extLst>
                </a:gridCol>
                <a:gridCol w="1918313">
                  <a:extLst>
                    <a:ext uri="{9D8B030D-6E8A-4147-A177-3AD203B41FA5}">
                      <a16:colId xmlns:a16="http://schemas.microsoft.com/office/drawing/2014/main" val="445777930"/>
                    </a:ext>
                  </a:extLst>
                </a:gridCol>
              </a:tblGrid>
              <a:tr h="321122">
                <a:tc>
                  <a:txBody>
                    <a:bodyPr/>
                    <a:lstStyle/>
                    <a:p>
                      <a:pPr marL="0" marR="0" algn="ctr" rtl="1">
                        <a:lnSpc>
                          <a:spcPct val="107000"/>
                        </a:lnSpc>
                        <a:spcBef>
                          <a:spcPts val="0"/>
                        </a:spcBef>
                        <a:spcAft>
                          <a:spcPts val="0"/>
                        </a:spcAft>
                      </a:pPr>
                      <a:r>
                        <a:rPr lang="ar-SA" sz="1100" b="0" dirty="0">
                          <a:solidFill>
                            <a:schemeClr val="bg1"/>
                          </a:solidFill>
                          <a:effectLst/>
                          <a:latin typeface="GE SS Two Bold" panose="020A0503020102020204" pitchFamily="18" charset="-78"/>
                          <a:ea typeface="GE SS Two Bold" panose="020A0503020102020204" pitchFamily="18" charset="-78"/>
                          <a:cs typeface="GE SS Two Bold" panose="020A0503020102020204" pitchFamily="18" charset="-78"/>
                        </a:rPr>
                        <a:t>حدود الاستثمار</a:t>
                      </a:r>
                      <a:endParaRPr lang="en-US" sz="1100" b="0" dirty="0">
                        <a:solidFill>
                          <a:schemeClr val="bg1"/>
                        </a:solidFill>
                        <a:effectLst/>
                        <a:latin typeface="GE SS Two Bold" panose="020A0503020102020204" pitchFamily="18" charset="-78"/>
                        <a:ea typeface="GE SS Two Bold" panose="020A0503020102020204" pitchFamily="18" charset="-78"/>
                        <a:cs typeface="GE SS Two Bold" panose="020A0503020102020204" pitchFamily="18" charset="-78"/>
                      </a:endParaRPr>
                    </a:p>
                  </a:txBody>
                  <a:tcPr marL="68580" marR="68580" marT="0" marB="0" anchor="ctr">
                    <a:solidFill>
                      <a:srgbClr val="093D6C"/>
                    </a:solidFill>
                  </a:tcPr>
                </a:tc>
                <a:tc>
                  <a:txBody>
                    <a:bodyPr/>
                    <a:lstStyle/>
                    <a:p>
                      <a:pPr marL="0" marR="0" algn="ctr" rtl="1">
                        <a:lnSpc>
                          <a:spcPct val="107000"/>
                        </a:lnSpc>
                        <a:spcBef>
                          <a:spcPts val="0"/>
                        </a:spcBef>
                        <a:spcAft>
                          <a:spcPts val="0"/>
                        </a:spcAft>
                      </a:pPr>
                      <a:r>
                        <a:rPr lang="ar-SA" sz="1100" b="0" dirty="0">
                          <a:solidFill>
                            <a:schemeClr val="bg1"/>
                          </a:solidFill>
                          <a:effectLst/>
                          <a:latin typeface="GE SS Two Bold" panose="020A0503020102020204" pitchFamily="18" charset="-78"/>
                          <a:ea typeface="GE SS Two Bold" panose="020A0503020102020204" pitchFamily="18" charset="-78"/>
                          <a:cs typeface="GE SS Two Bold" panose="020A0503020102020204" pitchFamily="18" charset="-78"/>
                        </a:rPr>
                        <a:t>التعريف</a:t>
                      </a:r>
                      <a:endParaRPr lang="en-US" sz="1100" b="0" dirty="0">
                        <a:solidFill>
                          <a:schemeClr val="bg1"/>
                        </a:solidFill>
                        <a:effectLst/>
                        <a:latin typeface="GE SS Two Bold" panose="020A0503020102020204" pitchFamily="18" charset="-78"/>
                        <a:ea typeface="GE SS Two Bold" panose="020A0503020102020204" pitchFamily="18" charset="-78"/>
                        <a:cs typeface="GE SS Two Bold" panose="020A0503020102020204" pitchFamily="18" charset="-78"/>
                      </a:endParaRPr>
                    </a:p>
                  </a:txBody>
                  <a:tcPr marL="68580" marR="68580" marT="0" marB="0" anchor="ctr">
                    <a:solidFill>
                      <a:srgbClr val="093D6C"/>
                    </a:solidFill>
                  </a:tcPr>
                </a:tc>
                <a:tc>
                  <a:txBody>
                    <a:bodyPr/>
                    <a:lstStyle/>
                    <a:p>
                      <a:pPr marL="0" marR="0" algn="ctr" rtl="1">
                        <a:lnSpc>
                          <a:spcPct val="107000"/>
                        </a:lnSpc>
                        <a:spcBef>
                          <a:spcPts val="0"/>
                        </a:spcBef>
                        <a:spcAft>
                          <a:spcPts val="0"/>
                        </a:spcAft>
                      </a:pPr>
                      <a:r>
                        <a:rPr lang="ar-SA" sz="1100" b="0" dirty="0">
                          <a:solidFill>
                            <a:schemeClr val="bg1"/>
                          </a:solidFill>
                          <a:effectLst/>
                          <a:latin typeface="GE SS Two Bold" panose="020A0503020102020204" pitchFamily="18" charset="-78"/>
                          <a:ea typeface="GE SS Two Bold" panose="020A0503020102020204" pitchFamily="18" charset="-78"/>
                          <a:cs typeface="GE SS Two Bold" panose="020A0503020102020204" pitchFamily="18" charset="-78"/>
                        </a:rPr>
                        <a:t>نوع المستثمر</a:t>
                      </a:r>
                      <a:endParaRPr lang="en-US" sz="1100" b="0" dirty="0">
                        <a:solidFill>
                          <a:schemeClr val="bg1"/>
                        </a:solidFill>
                        <a:effectLst/>
                        <a:latin typeface="GE SS Two Bold" panose="020A0503020102020204" pitchFamily="18" charset="-78"/>
                        <a:ea typeface="GE SS Two Bold" panose="020A0503020102020204" pitchFamily="18" charset="-78"/>
                        <a:cs typeface="GE SS Two Bold" panose="020A0503020102020204" pitchFamily="18" charset="-78"/>
                      </a:endParaRPr>
                    </a:p>
                  </a:txBody>
                  <a:tcPr marL="68580" marR="68580" marT="0" marB="0" anchor="ctr">
                    <a:solidFill>
                      <a:srgbClr val="093D6C"/>
                    </a:solidFill>
                  </a:tcPr>
                </a:tc>
                <a:extLst>
                  <a:ext uri="{0D108BD9-81ED-4DB2-BD59-A6C34878D82A}">
                    <a16:rowId xmlns:a16="http://schemas.microsoft.com/office/drawing/2014/main" val="4898128"/>
                  </a:ext>
                </a:extLst>
              </a:tr>
              <a:tr h="1022333">
                <a:tc>
                  <a:txBody>
                    <a:bodyPr/>
                    <a:lstStyle/>
                    <a:p>
                      <a:pPr marL="0" marR="0" algn="r" rtl="1">
                        <a:lnSpc>
                          <a:spcPct val="107000"/>
                        </a:lnSpc>
                        <a:spcBef>
                          <a:spcPts val="0"/>
                        </a:spcBef>
                        <a:spcAft>
                          <a:spcPts val="0"/>
                        </a:spcAft>
                      </a:pPr>
                      <a:r>
                        <a:rPr lang="ar-KW" sz="1100" b="0" dirty="0">
                          <a:solidFill>
                            <a:schemeClr val="accent5">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t>1,000 دينار كويتي كحد اقصى لمستثمري الأفراد لكل استثمار، ولا يزيد عن 10,000 دينار كويتي خلال 12 شهر.</a:t>
                      </a:r>
                      <a:endParaRPr lang="en-US" sz="1100" b="0" dirty="0">
                        <a:solidFill>
                          <a:schemeClr val="accent5">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endParaRPr>
                    </a:p>
                  </a:txBody>
                  <a:tcPr marL="68580" marR="68580" marT="0" marB="0" anchor="ctr">
                    <a:solidFill>
                      <a:schemeClr val="bg1"/>
                    </a:solidFill>
                  </a:tcPr>
                </a:tc>
                <a:tc>
                  <a:txBody>
                    <a:bodyPr/>
                    <a:lstStyle/>
                    <a:p>
                      <a:pPr marL="0" marR="0" algn="r" rtl="1">
                        <a:lnSpc>
                          <a:spcPct val="107000"/>
                        </a:lnSpc>
                        <a:spcBef>
                          <a:spcPts val="0"/>
                        </a:spcBef>
                        <a:spcAft>
                          <a:spcPts val="0"/>
                        </a:spcAft>
                      </a:pPr>
                      <a:r>
                        <a:rPr lang="ar-KW" sz="1100" dirty="0">
                          <a:solidFill>
                            <a:schemeClr val="accent5">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t>أي مستثمر لم يتم تصنيفه كمستثمر محترف أو مستثمر محترف مؤهل.</a:t>
                      </a:r>
                      <a:endParaRPr lang="en-US" sz="1100" dirty="0">
                        <a:solidFill>
                          <a:schemeClr val="accent5">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endParaRPr>
                    </a:p>
                  </a:txBody>
                  <a:tcPr marL="68580" marR="68580" marT="0" marB="0" anchor="ctr">
                    <a:solidFill>
                      <a:schemeClr val="bg1"/>
                    </a:solidFill>
                  </a:tcPr>
                </a:tc>
                <a:tc>
                  <a:txBody>
                    <a:bodyPr/>
                    <a:lstStyle/>
                    <a:p>
                      <a:pPr marL="0" marR="0" algn="r" rtl="1">
                        <a:lnSpc>
                          <a:spcPct val="107000"/>
                        </a:lnSpc>
                        <a:spcBef>
                          <a:spcPts val="0"/>
                        </a:spcBef>
                        <a:spcAft>
                          <a:spcPts val="0"/>
                        </a:spcAft>
                      </a:pPr>
                      <a:r>
                        <a:rPr lang="ar-SA" sz="1100" dirty="0">
                          <a:solidFill>
                            <a:schemeClr val="accent4">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t>المستثمر الفرد</a:t>
                      </a:r>
                      <a:endParaRPr lang="en-US" sz="1100" dirty="0">
                        <a:solidFill>
                          <a:schemeClr val="accent4">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endParaRPr>
                    </a:p>
                  </a:txBody>
                  <a:tcPr marL="68580" marR="68580" marT="0" marB="0" anchor="ctr">
                    <a:solidFill>
                      <a:schemeClr val="bg1"/>
                    </a:solidFill>
                  </a:tcPr>
                </a:tc>
                <a:extLst>
                  <a:ext uri="{0D108BD9-81ED-4DB2-BD59-A6C34878D82A}">
                    <a16:rowId xmlns:a16="http://schemas.microsoft.com/office/drawing/2014/main" val="3391507399"/>
                  </a:ext>
                </a:extLst>
              </a:tr>
              <a:tr h="1572721">
                <a:tc>
                  <a:txBody>
                    <a:bodyPr/>
                    <a:lstStyle/>
                    <a:p>
                      <a:pPr marL="0" marR="0" algn="r" rtl="1">
                        <a:lnSpc>
                          <a:spcPct val="107000"/>
                        </a:lnSpc>
                        <a:spcBef>
                          <a:spcPts val="0"/>
                        </a:spcBef>
                        <a:spcAft>
                          <a:spcPts val="0"/>
                        </a:spcAft>
                      </a:pPr>
                      <a:r>
                        <a:rPr lang="ar-KW" sz="1100" b="0" dirty="0">
                          <a:solidFill>
                            <a:schemeClr val="accent5">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t>لا يزيد عن 50,000 دينار كويتي خلال 12 شهر.</a:t>
                      </a:r>
                      <a:endParaRPr lang="en-US" sz="1100" b="0" dirty="0">
                        <a:solidFill>
                          <a:schemeClr val="accent5">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endParaRPr>
                    </a:p>
                  </a:txBody>
                  <a:tcPr marL="68580" marR="68580" marT="0" marB="0" anchor="ctr">
                    <a:solidFill>
                      <a:schemeClr val="bg1"/>
                    </a:solidFill>
                  </a:tcPr>
                </a:tc>
                <a:tc>
                  <a:txBody>
                    <a:bodyPr/>
                    <a:lstStyle/>
                    <a:p>
                      <a:pPr marL="0" marR="0" algn="r" rtl="1">
                        <a:lnSpc>
                          <a:spcPct val="107000"/>
                        </a:lnSpc>
                        <a:spcBef>
                          <a:spcPts val="0"/>
                        </a:spcBef>
                        <a:spcAft>
                          <a:spcPts val="0"/>
                        </a:spcAft>
                      </a:pPr>
                      <a:r>
                        <a:rPr lang="ar-KW" sz="1100" dirty="0">
                          <a:solidFill>
                            <a:schemeClr val="accent5">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t>الشخص الذي لديه تعاملات بأحجام كبيرة وبمتوسط لا يقل عن 125,000 دينار كويتي في كل ربع سنة على مدار السنتين السابقتين، لا يقل حجم الأموال والأصول التي يمتلكها الشخص لدى شخص مرخص له أو أكثر عن قيمة 50,000 دينار كويتي، الشخص الذي يعمل أو سبق له العمل في القطاع المالي لمدة سنة على الأقل في منصب مهني محترف، يتطلب معرفة بالمعاملات أو الخدمات التي ستقدم له.</a:t>
                      </a:r>
                      <a:endParaRPr lang="en-US" sz="1100" dirty="0">
                        <a:solidFill>
                          <a:schemeClr val="accent5">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endParaRPr>
                    </a:p>
                  </a:txBody>
                  <a:tcPr marL="68580" marR="68580" marT="0" marB="0" anchor="ctr">
                    <a:solidFill>
                      <a:schemeClr val="bg1"/>
                    </a:solidFill>
                  </a:tcPr>
                </a:tc>
                <a:tc>
                  <a:txBody>
                    <a:bodyPr/>
                    <a:lstStyle/>
                    <a:p>
                      <a:pPr marL="0" marR="0" algn="r" rtl="1">
                        <a:lnSpc>
                          <a:spcPct val="107000"/>
                        </a:lnSpc>
                        <a:spcBef>
                          <a:spcPts val="0"/>
                        </a:spcBef>
                        <a:spcAft>
                          <a:spcPts val="0"/>
                        </a:spcAft>
                      </a:pPr>
                      <a:r>
                        <a:rPr lang="ar-KW" sz="1100" dirty="0">
                          <a:solidFill>
                            <a:schemeClr val="accent4">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t>المستثمر المحترف</a:t>
                      </a:r>
                      <a:endParaRPr lang="en-US" sz="1100" dirty="0">
                        <a:solidFill>
                          <a:schemeClr val="accent4">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endParaRPr>
                    </a:p>
                  </a:txBody>
                  <a:tcPr marL="68580" marR="68580" marT="0" marB="0" anchor="ctr">
                    <a:solidFill>
                      <a:schemeClr val="bg1"/>
                    </a:solidFill>
                  </a:tcPr>
                </a:tc>
                <a:extLst>
                  <a:ext uri="{0D108BD9-81ED-4DB2-BD59-A6C34878D82A}">
                    <a16:rowId xmlns:a16="http://schemas.microsoft.com/office/drawing/2014/main" val="1459894583"/>
                  </a:ext>
                </a:extLst>
              </a:tr>
              <a:tr h="1846259">
                <a:tc>
                  <a:txBody>
                    <a:bodyPr/>
                    <a:lstStyle/>
                    <a:p>
                      <a:pPr marL="0" marR="0" algn="r" rtl="1">
                        <a:lnSpc>
                          <a:spcPct val="107000"/>
                        </a:lnSpc>
                        <a:spcBef>
                          <a:spcPts val="0"/>
                        </a:spcBef>
                        <a:spcAft>
                          <a:spcPts val="0"/>
                        </a:spcAft>
                      </a:pPr>
                      <a:r>
                        <a:rPr lang="ar-KW" sz="1100" b="0" dirty="0">
                          <a:solidFill>
                            <a:schemeClr val="accent5">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t>لا يوجد حدود للاستثمار.</a:t>
                      </a:r>
                      <a:endParaRPr lang="en-US" sz="1100" b="0" dirty="0">
                        <a:solidFill>
                          <a:schemeClr val="accent5">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endParaRPr>
                    </a:p>
                  </a:txBody>
                  <a:tcPr marL="68580" marR="68580" marT="0" marB="0" anchor="ctr">
                    <a:solidFill>
                      <a:schemeClr val="bg1"/>
                    </a:solidFill>
                  </a:tcPr>
                </a:tc>
                <a:tc>
                  <a:txBody>
                    <a:bodyPr/>
                    <a:lstStyle/>
                    <a:p>
                      <a:pPr marL="0" marR="0" algn="r" rtl="1">
                        <a:lnSpc>
                          <a:spcPct val="107000"/>
                        </a:lnSpc>
                        <a:spcBef>
                          <a:spcPts val="0"/>
                        </a:spcBef>
                        <a:spcAft>
                          <a:spcPts val="0"/>
                        </a:spcAft>
                      </a:pPr>
                      <a:r>
                        <a:rPr lang="ar-KW" sz="1100" dirty="0">
                          <a:solidFill>
                            <a:schemeClr val="accent5">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t>الشخص الذي لديه تعاملات بأحجام كبيرة وبمتوسط لا يقل عن 250,000 دينار كويتي في كل ربع سنة على مدار السنتين السابقتين، ولا يقل حجم الأموال والأصول التي يمتلكها الشخص لدى شخص مرخص له أو أكثر عن قيمة 100,000 دينار كويتي، الشخص الذي يعمل أو سبق له العمل في القطاع المالي لمدة سنة على الأقل في منصب مهني محترف يتطلب معرفة بالمعاملات والخدمات التي ستقدم له.</a:t>
                      </a:r>
                      <a:endParaRPr lang="en-US" sz="1100" dirty="0">
                        <a:solidFill>
                          <a:schemeClr val="accent5">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endParaRPr>
                    </a:p>
                  </a:txBody>
                  <a:tcPr marL="68580" marR="68580" marT="0" marB="0" anchor="ctr">
                    <a:solidFill>
                      <a:schemeClr val="bg1"/>
                    </a:solidFill>
                  </a:tcPr>
                </a:tc>
                <a:tc>
                  <a:txBody>
                    <a:bodyPr/>
                    <a:lstStyle/>
                    <a:p>
                      <a:pPr marL="0" marR="0" algn="r" rtl="1">
                        <a:lnSpc>
                          <a:spcPct val="107000"/>
                        </a:lnSpc>
                        <a:spcBef>
                          <a:spcPts val="0"/>
                        </a:spcBef>
                        <a:spcAft>
                          <a:spcPts val="0"/>
                        </a:spcAft>
                      </a:pPr>
                      <a:r>
                        <a:rPr lang="ar-KW" sz="1100" dirty="0">
                          <a:solidFill>
                            <a:schemeClr val="accent4">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t>المستثمر المحترف المؤهل</a:t>
                      </a:r>
                      <a:endParaRPr lang="en-US" sz="1100" dirty="0">
                        <a:solidFill>
                          <a:schemeClr val="accent4">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endParaRPr>
                    </a:p>
                  </a:txBody>
                  <a:tcPr marL="68580" marR="68580" marT="0" marB="0" anchor="ctr">
                    <a:solidFill>
                      <a:schemeClr val="bg1"/>
                    </a:solidFill>
                  </a:tcPr>
                </a:tc>
                <a:extLst>
                  <a:ext uri="{0D108BD9-81ED-4DB2-BD59-A6C34878D82A}">
                    <a16:rowId xmlns:a16="http://schemas.microsoft.com/office/drawing/2014/main" val="2580934687"/>
                  </a:ext>
                </a:extLst>
              </a:tr>
            </a:tbl>
          </a:graphicData>
        </a:graphic>
      </p:graphicFrame>
      <p:sp>
        <p:nvSpPr>
          <p:cNvPr id="4" name="Title 1">
            <a:extLst>
              <a:ext uri="{FF2B5EF4-FFF2-40B4-BE49-F238E27FC236}">
                <a16:creationId xmlns:a16="http://schemas.microsoft.com/office/drawing/2014/main" id="{B75DE72A-2ADB-DAD4-81CB-11406CB53AE4}"/>
              </a:ext>
            </a:extLst>
          </p:cNvPr>
          <p:cNvSpPr txBox="1">
            <a:spLocks/>
          </p:cNvSpPr>
          <p:nvPr/>
        </p:nvSpPr>
        <p:spPr>
          <a:xfrm>
            <a:off x="121297" y="566529"/>
            <a:ext cx="10657206" cy="1325563"/>
          </a:xfrm>
          <a:prstGeom prst="rect">
            <a:avLst/>
          </a:prstGeom>
          <a:ln w="381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KW" sz="28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rPr>
              <a:t>أنواع المستثمرين في  التمويل الجماعي القائم على الأوراق المالية</a:t>
            </a:r>
            <a:endParaRPr lang="en-US" sz="28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endParaRPr>
          </a:p>
        </p:txBody>
      </p:sp>
      <p:cxnSp>
        <p:nvCxnSpPr>
          <p:cNvPr id="5" name="Straight Connector 4">
            <a:extLst>
              <a:ext uri="{FF2B5EF4-FFF2-40B4-BE49-F238E27FC236}">
                <a16:creationId xmlns:a16="http://schemas.microsoft.com/office/drawing/2014/main" id="{01D3F801-26B3-463B-B4CC-EB7A977EA90B}"/>
              </a:ext>
            </a:extLst>
          </p:cNvPr>
          <p:cNvCxnSpPr>
            <a:cxnSpLocks/>
          </p:cNvCxnSpPr>
          <p:nvPr/>
        </p:nvCxnSpPr>
        <p:spPr>
          <a:xfrm>
            <a:off x="1012796" y="1546828"/>
            <a:ext cx="9222297" cy="0"/>
          </a:xfrm>
          <a:prstGeom prst="line">
            <a:avLst/>
          </a:prstGeom>
          <a:ln>
            <a:solidFill>
              <a:schemeClr val="accent4">
                <a:lumMod val="75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56791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E2455A-682C-9968-B7CA-9B1F69487095}"/>
              </a:ext>
            </a:extLst>
          </p:cNvPr>
          <p:cNvPicPr>
            <a:picLocks/>
          </p:cNvPicPr>
          <p:nvPr/>
        </p:nvPicPr>
        <p:blipFill rotWithShape="1">
          <a:blip r:embed="rId2" cstate="print">
            <a:extLst>
              <a:ext uri="{28A0092B-C50C-407E-A947-70E740481C1C}">
                <a14:useLocalDpi xmlns:a14="http://schemas.microsoft.com/office/drawing/2010/main" val="0"/>
              </a:ext>
            </a:extLst>
          </a:blip>
          <a:srcRect r="7166"/>
          <a:stretch/>
        </p:blipFill>
        <p:spPr bwMode="auto">
          <a:xfrm>
            <a:off x="10069674" y="174133"/>
            <a:ext cx="1865152" cy="787892"/>
          </a:xfrm>
          <a:prstGeom prst="rect">
            <a:avLst/>
          </a:prstGeom>
          <a:ln>
            <a:noFill/>
          </a:ln>
          <a:extLst>
            <a:ext uri="{53640926-AAD7-44D8-BBD7-CCE9431645EC}">
              <a14:shadowObscured xmlns:a14="http://schemas.microsoft.com/office/drawing/2010/main"/>
            </a:ext>
          </a:extLst>
        </p:spPr>
      </p:pic>
      <p:sp>
        <p:nvSpPr>
          <p:cNvPr id="5" name="Content Placeholder 4">
            <a:extLst>
              <a:ext uri="{FF2B5EF4-FFF2-40B4-BE49-F238E27FC236}">
                <a16:creationId xmlns:a16="http://schemas.microsoft.com/office/drawing/2014/main" id="{8E6F9C2D-5BD5-9E31-7541-B77282987106}"/>
              </a:ext>
            </a:extLst>
          </p:cNvPr>
          <p:cNvSpPr>
            <a:spLocks noGrp="1"/>
          </p:cNvSpPr>
          <p:nvPr>
            <p:ph idx="1"/>
          </p:nvPr>
        </p:nvSpPr>
        <p:spPr>
          <a:xfrm>
            <a:off x="3746233" y="4214515"/>
            <a:ext cx="4699534" cy="378866"/>
          </a:xfrm>
          <a:ln>
            <a:noFill/>
          </a:ln>
        </p:spPr>
        <p:txBody>
          <a:bodyPr>
            <a:normAutofit/>
          </a:bodyPr>
          <a:lstStyle/>
          <a:p>
            <a:pPr marL="0" indent="0" algn="ctr" rtl="1">
              <a:buNone/>
            </a:pPr>
            <a:r>
              <a:rPr lang="ar-KW" sz="20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rPr>
              <a:t>خدمة مستشار الاستثمار الآلي</a:t>
            </a:r>
            <a:endParaRPr lang="en-US" sz="20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7" name="Flowchart: Document 6">
            <a:extLst>
              <a:ext uri="{FF2B5EF4-FFF2-40B4-BE49-F238E27FC236}">
                <a16:creationId xmlns:a16="http://schemas.microsoft.com/office/drawing/2014/main" id="{700616FE-DEDE-6CE4-C9F0-2ADF88D1CED4}"/>
              </a:ext>
            </a:extLst>
          </p:cNvPr>
          <p:cNvSpPr/>
          <p:nvPr/>
        </p:nvSpPr>
        <p:spPr>
          <a:xfrm>
            <a:off x="5474325" y="2717902"/>
            <a:ext cx="1211984" cy="1044691"/>
          </a:xfrm>
          <a:prstGeom prst="flowChartDocument">
            <a:avLst/>
          </a:prstGeom>
          <a:solidFill>
            <a:schemeClr val="accent1">
              <a:lumMod val="50000"/>
            </a:schemeClr>
          </a:solidFill>
          <a:ln>
            <a:no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9" name="Flowchart: Alternate Process 8">
            <a:extLst>
              <a:ext uri="{FF2B5EF4-FFF2-40B4-BE49-F238E27FC236}">
                <a16:creationId xmlns:a16="http://schemas.microsoft.com/office/drawing/2014/main" id="{2B17A93C-6D40-548D-CEED-0CBE6E1295A7}"/>
              </a:ext>
            </a:extLst>
          </p:cNvPr>
          <p:cNvSpPr/>
          <p:nvPr/>
        </p:nvSpPr>
        <p:spPr>
          <a:xfrm>
            <a:off x="3616751" y="2018018"/>
            <a:ext cx="4958498" cy="3027285"/>
          </a:xfrm>
          <a:prstGeom prst="flowChartAlternateProcess">
            <a:avLst/>
          </a:prstGeom>
          <a:noFill/>
          <a:ln w="2857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pic>
        <p:nvPicPr>
          <p:cNvPr id="2" name="Graphic 1" descr="Robot outline">
            <a:extLst>
              <a:ext uri="{FF2B5EF4-FFF2-40B4-BE49-F238E27FC236}">
                <a16:creationId xmlns:a16="http://schemas.microsoft.com/office/drawing/2014/main" id="{43FF1D31-DA36-6F91-55B4-24C0658111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37493" y="2846013"/>
            <a:ext cx="685647" cy="685647"/>
          </a:xfrm>
          <a:prstGeom prst="rect">
            <a:avLst/>
          </a:prstGeom>
        </p:spPr>
      </p:pic>
    </p:spTree>
    <p:extLst>
      <p:ext uri="{BB962C8B-B14F-4D97-AF65-F5344CB8AC3E}">
        <p14:creationId xmlns:p14="http://schemas.microsoft.com/office/powerpoint/2010/main" val="1090247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D642A7-4706-2ED0-A301-484C348B6C5F}"/>
              </a:ext>
            </a:extLst>
          </p:cNvPr>
          <p:cNvPicPr>
            <a:picLocks/>
          </p:cNvPicPr>
          <p:nvPr/>
        </p:nvPicPr>
        <p:blipFill rotWithShape="1">
          <a:blip r:embed="rId2" cstate="print">
            <a:extLst>
              <a:ext uri="{28A0092B-C50C-407E-A947-70E740481C1C}">
                <a14:useLocalDpi xmlns:a14="http://schemas.microsoft.com/office/drawing/2010/main" val="0"/>
              </a:ext>
            </a:extLst>
          </a:blip>
          <a:srcRect r="7166"/>
          <a:stretch/>
        </p:blipFill>
        <p:spPr bwMode="auto">
          <a:xfrm>
            <a:off x="10069674" y="174133"/>
            <a:ext cx="1865152" cy="787892"/>
          </a:xfrm>
          <a:prstGeom prst="rect">
            <a:avLst/>
          </a:prstGeom>
          <a:ln>
            <a:noFill/>
          </a:ln>
          <a:extLst>
            <a:ext uri="{53640926-AAD7-44D8-BBD7-CCE9431645EC}">
              <a14:shadowObscured xmlns:a14="http://schemas.microsoft.com/office/drawing/2010/main"/>
            </a:ext>
          </a:extLst>
        </p:spPr>
      </p:pic>
      <p:graphicFrame>
        <p:nvGraphicFramePr>
          <p:cNvPr id="5" name="Table 12">
            <a:extLst>
              <a:ext uri="{FF2B5EF4-FFF2-40B4-BE49-F238E27FC236}">
                <a16:creationId xmlns:a16="http://schemas.microsoft.com/office/drawing/2014/main" id="{C953A7C6-FD8F-DA57-DDBE-91BF319D4016}"/>
              </a:ext>
            </a:extLst>
          </p:cNvPr>
          <p:cNvGraphicFramePr>
            <a:graphicFrameLocks/>
          </p:cNvGraphicFramePr>
          <p:nvPr>
            <p:extLst>
              <p:ext uri="{D42A27DB-BD31-4B8C-83A1-F6EECF244321}">
                <p14:modId xmlns:p14="http://schemas.microsoft.com/office/powerpoint/2010/main" val="3303158786"/>
              </p:ext>
            </p:extLst>
          </p:nvPr>
        </p:nvGraphicFramePr>
        <p:xfrm>
          <a:off x="1337149" y="4350935"/>
          <a:ext cx="10231252" cy="2097340"/>
        </p:xfrm>
        <a:graphic>
          <a:graphicData uri="http://schemas.openxmlformats.org/drawingml/2006/table">
            <a:tbl>
              <a:tblPr firstRow="1" bandRow="1">
                <a:tableStyleId>{5940675A-B579-460E-94D1-54222C63F5DA}</a:tableStyleId>
              </a:tblPr>
              <a:tblGrid>
                <a:gridCol w="7097723">
                  <a:extLst>
                    <a:ext uri="{9D8B030D-6E8A-4147-A177-3AD203B41FA5}">
                      <a16:colId xmlns:a16="http://schemas.microsoft.com/office/drawing/2014/main" val="1926385265"/>
                    </a:ext>
                  </a:extLst>
                </a:gridCol>
                <a:gridCol w="2199373">
                  <a:extLst>
                    <a:ext uri="{9D8B030D-6E8A-4147-A177-3AD203B41FA5}">
                      <a16:colId xmlns:a16="http://schemas.microsoft.com/office/drawing/2014/main" val="60993701"/>
                    </a:ext>
                  </a:extLst>
                </a:gridCol>
                <a:gridCol w="934156">
                  <a:extLst>
                    <a:ext uri="{9D8B030D-6E8A-4147-A177-3AD203B41FA5}">
                      <a16:colId xmlns:a16="http://schemas.microsoft.com/office/drawing/2014/main" val="968560235"/>
                    </a:ext>
                  </a:extLst>
                </a:gridCol>
              </a:tblGrid>
              <a:tr h="287605">
                <a:tc>
                  <a:txBody>
                    <a:bodyPr/>
                    <a:lstStyle/>
                    <a:p>
                      <a:pPr algn="ctr" rtl="1"/>
                      <a:r>
                        <a:rPr lang="ar-KW" sz="1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التفصيل</a:t>
                      </a:r>
                      <a:endParaRPr lang="en-US" sz="1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50000"/>
                      </a:schemeClr>
                    </a:solidFill>
                  </a:tcPr>
                </a:tc>
                <a:tc gridSpan="2">
                  <a:txBody>
                    <a:bodyPr/>
                    <a:lstStyle/>
                    <a:p>
                      <a:pPr algn="ctr" rtl="1"/>
                      <a:r>
                        <a:rPr lang="ar-KW" sz="1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العمل</a:t>
                      </a:r>
                      <a:endParaRPr lang="en-US" sz="1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50000"/>
                      </a:schemeClr>
                    </a:solidFill>
                  </a:tcPr>
                </a:tc>
                <a:tc hMerge="1">
                  <a:txBody>
                    <a:bodyPr/>
                    <a:lstStyle/>
                    <a:p>
                      <a:pPr algn="ctr" rtl="1"/>
                      <a:endParaRPr lang="en-US" sz="1400" dirty="0">
                        <a:solidFill>
                          <a:schemeClr val="bg1"/>
                        </a:solidFill>
                        <a:cs typeface="mohammad bold art 1" pitchFamily="2" charset="-7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4220614778"/>
                  </a:ext>
                </a:extLst>
              </a:tr>
              <a:tr h="669134">
                <a:tc>
                  <a:txBody>
                    <a:bodyPr/>
                    <a:lstStyle/>
                    <a:p>
                      <a:pPr marL="0" indent="0" algn="r" rtl="1">
                        <a:buFont typeface="Arial" panose="020B0604020202020204" pitchFamily="34" charset="0"/>
                        <a:buNone/>
                      </a:pPr>
                      <a:r>
                        <a:rPr lang="ar-KW" sz="1400" dirty="0">
                          <a:solidFill>
                            <a:schemeClr val="accent1">
                              <a:lumMod val="50000"/>
                            </a:schemeClr>
                          </a:solidFill>
                          <a:latin typeface="GE SS Two Bold" panose="020A0503020102020204" pitchFamily="18" charset="-78"/>
                          <a:ea typeface="GE SS Two Bold" panose="020A0503020102020204" pitchFamily="18" charset="-78"/>
                          <a:cs typeface="GE SS Two Bold" panose="020A0503020102020204" pitchFamily="18" charset="-78"/>
                        </a:rPr>
                        <a:t>يتطلب تفاعل بشري ضئيل أو معدوم مع العملاء، باستثناء خدمات الدعم الفني.</a:t>
                      </a:r>
                      <a:endParaRPr lang="en-US" sz="1400" dirty="0">
                        <a:solidFill>
                          <a:schemeClr val="accent1">
                            <a:lumMod val="50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rtl="1"/>
                      <a:r>
                        <a:rPr lang="ar-KW" sz="14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rPr>
                        <a:t>نموذج عمل آلي كلي</a:t>
                      </a:r>
                      <a:endParaRPr lang="en-US" sz="14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rtl="1"/>
                      <a:endParaRPr lang="en-US" sz="1400" dirty="0">
                        <a:latin typeface="GE SS Two Bold" panose="020A0503020102020204" pitchFamily="18" charset="-78"/>
                        <a:ea typeface="GE SS Two Bold" panose="020A0503020102020204" pitchFamily="18" charset="-78"/>
                        <a:cs typeface="GE SS Two Bold" panose="020A0503020102020204" pitchFamily="18"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43116017"/>
                  </a:ext>
                </a:extLst>
              </a:tr>
              <a:tr h="1123406">
                <a:tc>
                  <a:txBody>
                    <a:bodyPr/>
                    <a:lstStyle/>
                    <a:p>
                      <a:pPr algn="r" rtl="1"/>
                      <a:r>
                        <a:rPr lang="ar-KW" sz="1400" dirty="0">
                          <a:solidFill>
                            <a:schemeClr val="accent1">
                              <a:lumMod val="50000"/>
                            </a:schemeClr>
                          </a:solidFill>
                          <a:latin typeface="GE SS Two Bold" panose="020A0503020102020204" pitchFamily="18" charset="-78"/>
                          <a:ea typeface="GE SS Two Bold" panose="020A0503020102020204" pitchFamily="18" charset="-78"/>
                          <a:cs typeface="GE SS Two Bold" panose="020A0503020102020204" pitchFamily="18" charset="-78"/>
                        </a:rPr>
                        <a:t>يتيح للعملاء الخيار بالتفاعل مع مستشار استثمار مالي بشري لمناقشة النصائح والتوصيات الاستشارية الصادرة من خدمة الاستشارات المالية الآلية. </a:t>
                      </a:r>
                      <a:endParaRPr lang="en-US" sz="1400" dirty="0">
                        <a:solidFill>
                          <a:schemeClr val="accent1">
                            <a:lumMod val="50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rtl="1"/>
                      <a:r>
                        <a:rPr lang="ar-KW" sz="14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rPr>
                        <a:t>نموذج عمل هجين</a:t>
                      </a:r>
                      <a:endParaRPr lang="en-US" sz="14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rtl="1"/>
                      <a:endParaRPr lang="en-US" sz="1400" dirty="0">
                        <a:latin typeface="GE SS Two Bold" panose="020A0503020102020204" pitchFamily="18" charset="-78"/>
                        <a:ea typeface="GE SS Two Bold" panose="020A0503020102020204" pitchFamily="18" charset="-78"/>
                        <a:cs typeface="GE SS Two Bold" panose="020A0503020102020204" pitchFamily="18"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7248719"/>
                  </a:ext>
                </a:extLst>
              </a:tr>
            </a:tbl>
          </a:graphicData>
        </a:graphic>
      </p:graphicFrame>
      <p:sp>
        <p:nvSpPr>
          <p:cNvPr id="6" name="Title 1">
            <a:extLst>
              <a:ext uri="{FF2B5EF4-FFF2-40B4-BE49-F238E27FC236}">
                <a16:creationId xmlns:a16="http://schemas.microsoft.com/office/drawing/2014/main" id="{DF463440-2A17-AF7D-C665-3A432758F441}"/>
              </a:ext>
            </a:extLst>
          </p:cNvPr>
          <p:cNvSpPr txBox="1">
            <a:spLocks/>
          </p:cNvSpPr>
          <p:nvPr/>
        </p:nvSpPr>
        <p:spPr>
          <a:xfrm>
            <a:off x="2700435" y="558453"/>
            <a:ext cx="9067800" cy="1325563"/>
          </a:xfrm>
          <a:prstGeom prst="rect">
            <a:avLst/>
          </a:prstGeom>
          <a:ln w="381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KW" sz="28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rPr>
              <a:t>خدمة مستشار الاستثمار الآلي</a:t>
            </a:r>
            <a:endParaRPr lang="en-US" sz="28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endParaRPr>
          </a:p>
        </p:txBody>
      </p:sp>
      <p:cxnSp>
        <p:nvCxnSpPr>
          <p:cNvPr id="7" name="Straight Connector 6">
            <a:extLst>
              <a:ext uri="{FF2B5EF4-FFF2-40B4-BE49-F238E27FC236}">
                <a16:creationId xmlns:a16="http://schemas.microsoft.com/office/drawing/2014/main" id="{92360661-66D0-59C2-46ED-31A58FA3D81C}"/>
              </a:ext>
            </a:extLst>
          </p:cNvPr>
          <p:cNvCxnSpPr>
            <a:cxnSpLocks/>
          </p:cNvCxnSpPr>
          <p:nvPr/>
        </p:nvCxnSpPr>
        <p:spPr>
          <a:xfrm>
            <a:off x="1841627" y="1590233"/>
            <a:ext cx="9222297" cy="0"/>
          </a:xfrm>
          <a:prstGeom prst="line">
            <a:avLst/>
          </a:prstGeom>
          <a:ln>
            <a:solidFill>
              <a:schemeClr val="accent4">
                <a:lumMod val="75000"/>
              </a:schemeClr>
            </a:solidFill>
          </a:ln>
        </p:spPr>
        <p:style>
          <a:lnRef idx="3">
            <a:schemeClr val="accent1"/>
          </a:lnRef>
          <a:fillRef idx="0">
            <a:schemeClr val="accent1"/>
          </a:fillRef>
          <a:effectRef idx="2">
            <a:schemeClr val="accent1"/>
          </a:effectRef>
          <a:fontRef idx="minor">
            <a:schemeClr val="tx1"/>
          </a:fontRef>
        </p:style>
      </p:cxnSp>
      <p:sp>
        <p:nvSpPr>
          <p:cNvPr id="9" name="Flowchart: Document 8">
            <a:extLst>
              <a:ext uri="{FF2B5EF4-FFF2-40B4-BE49-F238E27FC236}">
                <a16:creationId xmlns:a16="http://schemas.microsoft.com/office/drawing/2014/main" id="{63B95368-EFE3-B603-C65A-33493DCB5742}"/>
              </a:ext>
            </a:extLst>
          </p:cNvPr>
          <p:cNvSpPr/>
          <p:nvPr/>
        </p:nvSpPr>
        <p:spPr>
          <a:xfrm>
            <a:off x="10264914" y="1063167"/>
            <a:ext cx="1190871" cy="1062713"/>
          </a:xfrm>
          <a:prstGeom prst="flowChartDocument">
            <a:avLst/>
          </a:prstGeom>
          <a:solidFill>
            <a:schemeClr val="bg1"/>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11" name="Graphic 10" descr="Robot outline">
            <a:extLst>
              <a:ext uri="{FF2B5EF4-FFF2-40B4-BE49-F238E27FC236}">
                <a16:creationId xmlns:a16="http://schemas.microsoft.com/office/drawing/2014/main" id="{C097D765-EC6F-7442-53C3-D3C8A45A58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7154" y="1143573"/>
            <a:ext cx="685647" cy="685647"/>
          </a:xfrm>
          <a:prstGeom prst="rect">
            <a:avLst/>
          </a:prstGeom>
        </p:spPr>
      </p:pic>
      <p:sp>
        <p:nvSpPr>
          <p:cNvPr id="12" name="Freeform: Shape 11">
            <a:extLst>
              <a:ext uri="{FF2B5EF4-FFF2-40B4-BE49-F238E27FC236}">
                <a16:creationId xmlns:a16="http://schemas.microsoft.com/office/drawing/2014/main" id="{BCC3C61A-E77A-0109-B2E9-34A317F8A866}"/>
              </a:ext>
            </a:extLst>
          </p:cNvPr>
          <p:cNvSpPr/>
          <p:nvPr/>
        </p:nvSpPr>
        <p:spPr>
          <a:xfrm>
            <a:off x="1159868" y="2036894"/>
            <a:ext cx="8983824" cy="1478818"/>
          </a:xfrm>
          <a:custGeom>
            <a:avLst/>
            <a:gdLst>
              <a:gd name="connsiteX0" fmla="*/ 0 w 5181600"/>
              <a:gd name="connsiteY0" fmla="*/ 234492 h 1406924"/>
              <a:gd name="connsiteX1" fmla="*/ 234492 w 5181600"/>
              <a:gd name="connsiteY1" fmla="*/ 0 h 1406924"/>
              <a:gd name="connsiteX2" fmla="*/ 4947108 w 5181600"/>
              <a:gd name="connsiteY2" fmla="*/ 0 h 1406924"/>
              <a:gd name="connsiteX3" fmla="*/ 5181600 w 5181600"/>
              <a:gd name="connsiteY3" fmla="*/ 234492 h 1406924"/>
              <a:gd name="connsiteX4" fmla="*/ 5181600 w 5181600"/>
              <a:gd name="connsiteY4" fmla="*/ 1172432 h 1406924"/>
              <a:gd name="connsiteX5" fmla="*/ 4947108 w 5181600"/>
              <a:gd name="connsiteY5" fmla="*/ 1406924 h 1406924"/>
              <a:gd name="connsiteX6" fmla="*/ 234492 w 5181600"/>
              <a:gd name="connsiteY6" fmla="*/ 1406924 h 1406924"/>
              <a:gd name="connsiteX7" fmla="*/ 0 w 5181600"/>
              <a:gd name="connsiteY7" fmla="*/ 1172432 h 1406924"/>
              <a:gd name="connsiteX8" fmla="*/ 0 w 5181600"/>
              <a:gd name="connsiteY8" fmla="*/ 234492 h 140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1600" h="1406924">
                <a:moveTo>
                  <a:pt x="0" y="234492"/>
                </a:moveTo>
                <a:cubicBezTo>
                  <a:pt x="0" y="104986"/>
                  <a:pt x="104986" y="0"/>
                  <a:pt x="234492" y="0"/>
                </a:cubicBezTo>
                <a:lnTo>
                  <a:pt x="4947108" y="0"/>
                </a:lnTo>
                <a:cubicBezTo>
                  <a:pt x="5076614" y="0"/>
                  <a:pt x="5181600" y="104986"/>
                  <a:pt x="5181600" y="234492"/>
                </a:cubicBezTo>
                <a:lnTo>
                  <a:pt x="5181600" y="1172432"/>
                </a:lnTo>
                <a:cubicBezTo>
                  <a:pt x="5181600" y="1301938"/>
                  <a:pt x="5076614" y="1406924"/>
                  <a:pt x="4947108" y="1406924"/>
                </a:cubicBezTo>
                <a:lnTo>
                  <a:pt x="234492" y="1406924"/>
                </a:lnTo>
                <a:cubicBezTo>
                  <a:pt x="104986" y="1406924"/>
                  <a:pt x="0" y="1301938"/>
                  <a:pt x="0" y="1172432"/>
                </a:cubicBezTo>
                <a:lnTo>
                  <a:pt x="0" y="234492"/>
                </a:lnTo>
                <a:close/>
              </a:path>
            </a:pathLst>
          </a:custGeom>
          <a:solidFill>
            <a:schemeClr val="bg1"/>
          </a:solidFill>
          <a:ln>
            <a:solidFill>
              <a:schemeClr val="bg1"/>
            </a:solidFill>
          </a:ln>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129640" tIns="129640" rIns="129640" bIns="129640" numCol="1" spcCol="1270" anchor="ctr" anchorCtr="0">
            <a:noAutofit/>
          </a:bodyPr>
          <a:lstStyle/>
          <a:p>
            <a:pPr marL="0" lvl="0" indent="0" algn="r" defTabSz="711200" rtl="1">
              <a:lnSpc>
                <a:spcPct val="90000"/>
              </a:lnSpc>
              <a:spcBef>
                <a:spcPct val="0"/>
              </a:spcBef>
              <a:spcAft>
                <a:spcPct val="35000"/>
              </a:spcAft>
              <a:buNone/>
            </a:pPr>
            <a:r>
              <a:rPr lang="ar-KW" sz="16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هي إحدى المهام المتاحة لمستشار الاستثمار المرخص له من الهيئة لتقديم استشارة آلية بشأن منتجات مالية باستخدام الخوارزميات والتكنولوجيا مع مشاركة محدودة أو من غير مشاركة من قبل مستشار مالي بشري، وتشمل على توصيات استثمارية عامة أو خاصة، وتتراوح الاستشارة ما بين استشارة محدودة النطاق إلى خطة مالية شاملة </a:t>
            </a:r>
            <a:endParaRPr lang="en-US" sz="1600" kern="12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14" name="TextBox 13">
            <a:extLst>
              <a:ext uri="{FF2B5EF4-FFF2-40B4-BE49-F238E27FC236}">
                <a16:creationId xmlns:a16="http://schemas.microsoft.com/office/drawing/2014/main" id="{A435C34E-AF6C-2A87-34BA-E8C206200CDF}"/>
              </a:ext>
            </a:extLst>
          </p:cNvPr>
          <p:cNvSpPr txBox="1"/>
          <p:nvPr/>
        </p:nvSpPr>
        <p:spPr>
          <a:xfrm>
            <a:off x="5670681" y="3767909"/>
            <a:ext cx="6097554" cy="473206"/>
          </a:xfrm>
          <a:prstGeom prst="rect">
            <a:avLst/>
          </a:prstGeom>
          <a:noFill/>
        </p:spPr>
        <p:txBody>
          <a:bodyPr wrap="square">
            <a:spAutoFit/>
          </a:bodyPr>
          <a:lstStyle/>
          <a:p>
            <a:pPr marL="0" indent="0" algn="justLow" rtl="1">
              <a:lnSpc>
                <a:spcPct val="150000"/>
              </a:lnSpc>
              <a:buNone/>
            </a:pPr>
            <a:r>
              <a:rPr lang="ar-KW" sz="18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rPr>
              <a:t>نماذج عمل مستشار الاستثمار الآلي:</a:t>
            </a:r>
          </a:p>
        </p:txBody>
      </p:sp>
    </p:spTree>
    <p:extLst>
      <p:ext uri="{BB962C8B-B14F-4D97-AF65-F5344CB8AC3E}">
        <p14:creationId xmlns:p14="http://schemas.microsoft.com/office/powerpoint/2010/main" val="3298046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80F119-C5F4-68F4-1F4D-3B11F35A1702}"/>
              </a:ext>
            </a:extLst>
          </p:cNvPr>
          <p:cNvPicPr>
            <a:picLocks/>
          </p:cNvPicPr>
          <p:nvPr/>
        </p:nvPicPr>
        <p:blipFill rotWithShape="1">
          <a:blip r:embed="rId2" cstate="print">
            <a:extLst>
              <a:ext uri="{28A0092B-C50C-407E-A947-70E740481C1C}">
                <a14:useLocalDpi xmlns:a14="http://schemas.microsoft.com/office/drawing/2010/main" val="0"/>
              </a:ext>
            </a:extLst>
          </a:blip>
          <a:srcRect r="7166"/>
          <a:stretch/>
        </p:blipFill>
        <p:spPr bwMode="auto">
          <a:xfrm>
            <a:off x="10069674" y="50308"/>
            <a:ext cx="1865152" cy="787892"/>
          </a:xfrm>
          <a:prstGeom prst="rect">
            <a:avLst/>
          </a:prstGeom>
          <a:ln>
            <a:noFill/>
          </a:ln>
          <a:extLst>
            <a:ext uri="{53640926-AAD7-44D8-BBD7-CCE9431645EC}">
              <a14:shadowObscured xmlns:a14="http://schemas.microsoft.com/office/drawing/2010/main"/>
            </a:ext>
          </a:extLst>
        </p:spPr>
      </p:pic>
      <p:sp>
        <p:nvSpPr>
          <p:cNvPr id="21" name="Title 1">
            <a:extLst>
              <a:ext uri="{FF2B5EF4-FFF2-40B4-BE49-F238E27FC236}">
                <a16:creationId xmlns:a16="http://schemas.microsoft.com/office/drawing/2014/main" id="{DA4DF440-AB0D-ABF9-53BD-4935D4E9A3FB}"/>
              </a:ext>
            </a:extLst>
          </p:cNvPr>
          <p:cNvSpPr>
            <a:spLocks noGrp="1"/>
          </p:cNvSpPr>
          <p:nvPr>
            <p:ph type="title"/>
          </p:nvPr>
        </p:nvSpPr>
        <p:spPr>
          <a:xfrm>
            <a:off x="1197527" y="892282"/>
            <a:ext cx="9067800" cy="1325563"/>
          </a:xfrm>
          <a:ln w="38100">
            <a:noFill/>
          </a:ln>
        </p:spPr>
        <p:txBody>
          <a:bodyPr vert="horz" lIns="91440" tIns="45720" rIns="91440" bIns="45720" rtlCol="0" anchor="ctr">
            <a:normAutofit/>
          </a:bodyPr>
          <a:lstStyle/>
          <a:p>
            <a:pPr algn="ctr" rtl="1"/>
            <a:r>
              <a:rPr lang="ar-KW" sz="28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rPr>
              <a:t>مستهدفات خدمة مستشار الاستثمار الآلي</a:t>
            </a:r>
            <a:endParaRPr lang="en-US" sz="28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endParaRPr>
          </a:p>
        </p:txBody>
      </p:sp>
      <p:cxnSp>
        <p:nvCxnSpPr>
          <p:cNvPr id="22" name="Straight Connector 21">
            <a:extLst>
              <a:ext uri="{FF2B5EF4-FFF2-40B4-BE49-F238E27FC236}">
                <a16:creationId xmlns:a16="http://schemas.microsoft.com/office/drawing/2014/main" id="{0FABF277-E176-E37B-B0BF-B202B73BE3CA}"/>
              </a:ext>
            </a:extLst>
          </p:cNvPr>
          <p:cNvCxnSpPr>
            <a:cxnSpLocks/>
          </p:cNvCxnSpPr>
          <p:nvPr/>
        </p:nvCxnSpPr>
        <p:spPr>
          <a:xfrm>
            <a:off x="2156653" y="1985366"/>
            <a:ext cx="9222297" cy="0"/>
          </a:xfrm>
          <a:prstGeom prst="line">
            <a:avLst/>
          </a:prstGeom>
          <a:ln>
            <a:solidFill>
              <a:schemeClr val="accent4">
                <a:lumMod val="75000"/>
              </a:schemeClr>
            </a:solidFill>
          </a:ln>
        </p:spPr>
        <p:style>
          <a:lnRef idx="3">
            <a:schemeClr val="accent1"/>
          </a:lnRef>
          <a:fillRef idx="0">
            <a:schemeClr val="accent1"/>
          </a:fillRef>
          <a:effectRef idx="2">
            <a:schemeClr val="accent1"/>
          </a:effectRef>
          <a:fontRef idx="minor">
            <a:schemeClr val="tx1"/>
          </a:fontRef>
        </p:style>
      </p:cxnSp>
      <p:sp>
        <p:nvSpPr>
          <p:cNvPr id="33" name="Rectangle: Rounded Corners 32">
            <a:extLst>
              <a:ext uri="{FF2B5EF4-FFF2-40B4-BE49-F238E27FC236}">
                <a16:creationId xmlns:a16="http://schemas.microsoft.com/office/drawing/2014/main" id="{2E134835-7DFD-5CBD-838F-7A0F2BA15DEA}"/>
              </a:ext>
            </a:extLst>
          </p:cNvPr>
          <p:cNvSpPr/>
          <p:nvPr/>
        </p:nvSpPr>
        <p:spPr>
          <a:xfrm>
            <a:off x="6174146" y="2630622"/>
            <a:ext cx="3973674" cy="16334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ctr" rtl="1"/>
            <a:r>
              <a:rPr lang="ar-KW" sz="14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rPr>
              <a:t>تطوير خدمة الاستشارات المالية.</a:t>
            </a:r>
            <a:endParaRPr lang="en-US" sz="14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endParaRPr>
          </a:p>
          <a:p>
            <a:pPr algn="ctr"/>
            <a:endParaRPr lang="en-US" sz="14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34" name="Rectangle: Rounded Corners 33">
            <a:extLst>
              <a:ext uri="{FF2B5EF4-FFF2-40B4-BE49-F238E27FC236}">
                <a16:creationId xmlns:a16="http://schemas.microsoft.com/office/drawing/2014/main" id="{38125C67-CAD2-A834-FAD9-D61A3DBC2AEF}"/>
              </a:ext>
            </a:extLst>
          </p:cNvPr>
          <p:cNvSpPr/>
          <p:nvPr/>
        </p:nvSpPr>
        <p:spPr>
          <a:xfrm>
            <a:off x="4462078" y="4535105"/>
            <a:ext cx="3973674" cy="16334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1"/>
            <a:r>
              <a:rPr lang="ar-KW" sz="14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rPr>
              <a:t>جعل الخدمة أكثر جدوى مادياً من خلال إتاحة الحصول عليها لصغار المستثمرين.</a:t>
            </a:r>
            <a:endParaRPr lang="en-US" sz="14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endParaRPr>
          </a:p>
          <a:p>
            <a:pPr algn="ctr"/>
            <a:endParaRPr lang="en-US" sz="14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10" name="Rectangle 9" descr="Money">
            <a:extLst>
              <a:ext uri="{FF2B5EF4-FFF2-40B4-BE49-F238E27FC236}">
                <a16:creationId xmlns:a16="http://schemas.microsoft.com/office/drawing/2014/main" id="{77F08D48-E23D-6699-7FD3-497E62C5B912}"/>
              </a:ext>
            </a:extLst>
          </p:cNvPr>
          <p:cNvSpPr/>
          <p:nvPr/>
        </p:nvSpPr>
        <p:spPr>
          <a:xfrm>
            <a:off x="6174146" y="4535105"/>
            <a:ext cx="594458" cy="891688"/>
          </a:xfrm>
          <a:prstGeom prst="rect">
            <a:avLst/>
          </a:prstGeo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9347" t="10436" r="-9347" b="10436"/>
            </a:stretch>
          </a:blipFill>
        </p:spPr>
        <p:style>
          <a:lnRef idx="0">
            <a:schemeClr val="lt1">
              <a:hueOff val="0"/>
              <a:satOff val="0"/>
              <a:lumOff val="0"/>
              <a:alphaOff val="0"/>
            </a:schemeClr>
          </a:lnRef>
          <a:fillRef idx="1">
            <a:scrgbClr r="0" g="0" b="0"/>
          </a:fillRef>
          <a:effectRef idx="3">
            <a:schemeClr val="accent2">
              <a:tint val="50000"/>
              <a:hueOff val="-587108"/>
              <a:satOff val="-50780"/>
              <a:lumOff val="-508"/>
              <a:alphaOff val="0"/>
            </a:schemeClr>
          </a:effectRef>
          <a:fontRef idx="minor">
            <a:schemeClr val="lt1">
              <a:hueOff val="0"/>
              <a:satOff val="0"/>
              <a:lumOff val="0"/>
              <a:alphaOff val="0"/>
            </a:schemeClr>
          </a:fontRef>
        </p:style>
        <p:txBody>
          <a:bodyPr/>
          <a:lstStyle/>
          <a:p>
            <a:endParaRPr lang="en-US"/>
          </a:p>
        </p:txBody>
      </p:sp>
      <p:sp>
        <p:nvSpPr>
          <p:cNvPr id="35" name="Rectangle: Rounded Corners 34">
            <a:extLst>
              <a:ext uri="{FF2B5EF4-FFF2-40B4-BE49-F238E27FC236}">
                <a16:creationId xmlns:a16="http://schemas.microsoft.com/office/drawing/2014/main" id="{473E1803-1578-633B-87B4-09B41D01AA2A}"/>
              </a:ext>
            </a:extLst>
          </p:cNvPr>
          <p:cNvSpPr/>
          <p:nvPr/>
        </p:nvSpPr>
        <p:spPr>
          <a:xfrm>
            <a:off x="2027832" y="2630622"/>
            <a:ext cx="3973674" cy="16334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ar-KW" sz="14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rPr>
              <a:t>الإسهام في تعزيز مستوى سيولة السوق، وتحقيق الشمول المالي، وتنويع الاقتصاد الوطني.</a:t>
            </a:r>
            <a:endParaRPr lang="en-US" sz="14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endParaRPr>
          </a:p>
          <a:p>
            <a:pPr algn="ctr"/>
            <a:endParaRPr lang="en-US" sz="14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38" name="Flowchart: Document 37">
            <a:extLst>
              <a:ext uri="{FF2B5EF4-FFF2-40B4-BE49-F238E27FC236}">
                <a16:creationId xmlns:a16="http://schemas.microsoft.com/office/drawing/2014/main" id="{CEC30EE6-9B1D-8B13-229C-0A2FF238CE4C}"/>
              </a:ext>
            </a:extLst>
          </p:cNvPr>
          <p:cNvSpPr/>
          <p:nvPr/>
        </p:nvSpPr>
        <p:spPr>
          <a:xfrm>
            <a:off x="10188079" y="1454009"/>
            <a:ext cx="1190871" cy="1062713"/>
          </a:xfrm>
          <a:prstGeom prst="flowChartDocument">
            <a:avLst/>
          </a:prstGeom>
          <a:solidFill>
            <a:schemeClr val="bg1"/>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pic>
        <p:nvPicPr>
          <p:cNvPr id="2" name="Graphic 1" descr="Robot outline">
            <a:extLst>
              <a:ext uri="{FF2B5EF4-FFF2-40B4-BE49-F238E27FC236}">
                <a16:creationId xmlns:a16="http://schemas.microsoft.com/office/drawing/2014/main" id="{1958D92A-FF3B-75C5-D9FB-8771B7A3776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14429" y="1532198"/>
            <a:ext cx="685647" cy="685647"/>
          </a:xfrm>
          <a:prstGeom prst="rect">
            <a:avLst/>
          </a:prstGeom>
        </p:spPr>
      </p:pic>
      <p:pic>
        <p:nvPicPr>
          <p:cNvPr id="3" name="Graphic 2" descr="Bar graph with upward trend with solid fill">
            <a:extLst>
              <a:ext uri="{FF2B5EF4-FFF2-40B4-BE49-F238E27FC236}">
                <a16:creationId xmlns:a16="http://schemas.microsoft.com/office/drawing/2014/main" id="{18E70186-788A-1580-E10B-EFFA152C203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74124" y="2749202"/>
            <a:ext cx="773717" cy="773717"/>
          </a:xfrm>
          <a:prstGeom prst="rect">
            <a:avLst/>
          </a:prstGeom>
        </p:spPr>
      </p:pic>
      <p:pic>
        <p:nvPicPr>
          <p:cNvPr id="5" name="Graphic 4" descr="Handshake with solid fill">
            <a:extLst>
              <a:ext uri="{FF2B5EF4-FFF2-40B4-BE49-F238E27FC236}">
                <a16:creationId xmlns:a16="http://schemas.microsoft.com/office/drawing/2014/main" id="{B7D883A8-2B82-1FF6-FAF4-34DEB0224B0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66994" y="2685251"/>
            <a:ext cx="695349" cy="695349"/>
          </a:xfrm>
          <a:prstGeom prst="rect">
            <a:avLst/>
          </a:prstGeom>
        </p:spPr>
      </p:pic>
    </p:spTree>
    <p:extLst>
      <p:ext uri="{BB962C8B-B14F-4D97-AF65-F5344CB8AC3E}">
        <p14:creationId xmlns:p14="http://schemas.microsoft.com/office/powerpoint/2010/main" val="2346706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1C2A93C4-54FD-FFC7-2604-110BC1F55446}"/>
              </a:ext>
            </a:extLst>
          </p:cNvPr>
          <p:cNvGrpSpPr/>
          <p:nvPr/>
        </p:nvGrpSpPr>
        <p:grpSpPr>
          <a:xfrm>
            <a:off x="9160016" y="2883148"/>
            <a:ext cx="2663306" cy="2787365"/>
            <a:chOff x="9313230" y="1936913"/>
            <a:chExt cx="2663306" cy="2787365"/>
          </a:xfrm>
        </p:grpSpPr>
        <p:sp>
          <p:nvSpPr>
            <p:cNvPr id="19" name="Rectangle: Rounded Corners 18">
              <a:extLst>
                <a:ext uri="{FF2B5EF4-FFF2-40B4-BE49-F238E27FC236}">
                  <a16:creationId xmlns:a16="http://schemas.microsoft.com/office/drawing/2014/main" id="{C9D06E54-B8EC-09CD-0AA9-007CF227FAB6}"/>
                </a:ext>
              </a:extLst>
            </p:cNvPr>
            <p:cNvSpPr>
              <a:spLocks/>
            </p:cNvSpPr>
            <p:nvPr/>
          </p:nvSpPr>
          <p:spPr>
            <a:xfrm>
              <a:off x="9313230" y="1936913"/>
              <a:ext cx="2663305" cy="2787365"/>
            </a:xfrm>
            <a:prstGeom prst="roundRect">
              <a:avLst/>
            </a:prstGeom>
            <a:solidFill>
              <a:schemeClr val="bg1"/>
            </a:solidFill>
            <a:ln w="28575" cap="flat" cmpd="sng" algn="ctr">
              <a:solidFill>
                <a:srgbClr val="BA941C"/>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solidFill>
                  <a:srgbClr val="203864"/>
                </a:solidFill>
              </a:endParaRPr>
            </a:p>
          </p:txBody>
        </p:sp>
        <p:pic>
          <p:nvPicPr>
            <p:cNvPr id="2" name="Graphic 1" descr="Female Profile">
              <a:extLst>
                <a:ext uri="{FF2B5EF4-FFF2-40B4-BE49-F238E27FC236}">
                  <a16:creationId xmlns:a16="http://schemas.microsoft.com/office/drawing/2014/main" id="{408FAA6B-15F8-43E7-228C-6873294DCA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99810" y="2213577"/>
              <a:ext cx="1114716" cy="1114716"/>
            </a:xfrm>
            <a:prstGeom prst="rect">
              <a:avLst/>
            </a:prstGeom>
          </p:spPr>
        </p:pic>
        <p:sp>
          <p:nvSpPr>
            <p:cNvPr id="3" name="TextBox 2">
              <a:extLst>
                <a:ext uri="{FF2B5EF4-FFF2-40B4-BE49-F238E27FC236}">
                  <a16:creationId xmlns:a16="http://schemas.microsoft.com/office/drawing/2014/main" id="{ADE5D86F-2B6E-B79B-F43E-D215D3C6740F}"/>
                </a:ext>
              </a:extLst>
            </p:cNvPr>
            <p:cNvSpPr txBox="1">
              <a:spLocks/>
            </p:cNvSpPr>
            <p:nvPr/>
          </p:nvSpPr>
          <p:spPr>
            <a:xfrm>
              <a:off x="9313231" y="3293233"/>
              <a:ext cx="2663305" cy="1169551"/>
            </a:xfrm>
            <a:prstGeom prst="rect">
              <a:avLst/>
            </a:prstGeom>
            <a:noFill/>
          </p:spPr>
          <p:txBody>
            <a:bodyPr wrap="square" rtlCol="0">
              <a:spAutoFit/>
            </a:bodyPr>
            <a:lstStyle/>
            <a:p>
              <a:pPr algn="ctr" rtl="1"/>
              <a:r>
                <a:rPr lang="ar-KW" sz="14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rPr>
                <a:t>سارة لديها أموال في حسابها الادخاري، وتريد أن تستثمر هذه الأموال في سوق الأسهم لكن سارة ليس لديها الخبرة أو الوقت الكافي</a:t>
              </a:r>
            </a:p>
          </p:txBody>
        </p:sp>
      </p:grpSp>
      <p:grpSp>
        <p:nvGrpSpPr>
          <p:cNvPr id="27" name="Group 26">
            <a:extLst>
              <a:ext uri="{FF2B5EF4-FFF2-40B4-BE49-F238E27FC236}">
                <a16:creationId xmlns:a16="http://schemas.microsoft.com/office/drawing/2014/main" id="{55A3BCE2-4999-A585-B69C-6662FC67A23B}"/>
              </a:ext>
            </a:extLst>
          </p:cNvPr>
          <p:cNvGrpSpPr/>
          <p:nvPr/>
        </p:nvGrpSpPr>
        <p:grpSpPr>
          <a:xfrm>
            <a:off x="3255900" y="2877913"/>
            <a:ext cx="2663305" cy="2833618"/>
            <a:chOff x="917160" y="1966658"/>
            <a:chExt cx="2663305" cy="2833618"/>
          </a:xfrm>
        </p:grpSpPr>
        <p:sp>
          <p:nvSpPr>
            <p:cNvPr id="15" name="Rectangle: Rounded Corners 14">
              <a:extLst>
                <a:ext uri="{FF2B5EF4-FFF2-40B4-BE49-F238E27FC236}">
                  <a16:creationId xmlns:a16="http://schemas.microsoft.com/office/drawing/2014/main" id="{32A92275-3281-C2BE-7C7A-EE138BC435FD}"/>
                </a:ext>
              </a:extLst>
            </p:cNvPr>
            <p:cNvSpPr>
              <a:spLocks/>
            </p:cNvSpPr>
            <p:nvPr/>
          </p:nvSpPr>
          <p:spPr>
            <a:xfrm>
              <a:off x="917160" y="1966658"/>
              <a:ext cx="2663305" cy="2787365"/>
            </a:xfrm>
            <a:prstGeom prst="roundRect">
              <a:avLst/>
            </a:prstGeom>
            <a:solidFill>
              <a:schemeClr val="bg1"/>
            </a:solidFill>
            <a:ln w="28575" cap="flat" cmpd="sng" algn="ctr">
              <a:solidFill>
                <a:srgbClr val="BA941C"/>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solidFill>
                  <a:srgbClr val="203864"/>
                </a:solidFill>
              </a:endParaRPr>
            </a:p>
          </p:txBody>
        </p:sp>
        <p:pic>
          <p:nvPicPr>
            <p:cNvPr id="11" name="Graphic 10" descr="Pie chart">
              <a:extLst>
                <a:ext uri="{FF2B5EF4-FFF2-40B4-BE49-F238E27FC236}">
                  <a16:creationId xmlns:a16="http://schemas.microsoft.com/office/drawing/2014/main" id="{FE756785-7E25-3013-BC0B-4EFD48A858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52349" y="2206912"/>
              <a:ext cx="992926" cy="992926"/>
            </a:xfrm>
            <a:prstGeom prst="rect">
              <a:avLst/>
            </a:prstGeom>
          </p:spPr>
        </p:pic>
        <p:sp>
          <p:nvSpPr>
            <p:cNvPr id="12" name="TextBox 11">
              <a:extLst>
                <a:ext uri="{FF2B5EF4-FFF2-40B4-BE49-F238E27FC236}">
                  <a16:creationId xmlns:a16="http://schemas.microsoft.com/office/drawing/2014/main" id="{F9B23105-D83D-47C3-FBD0-BC0234B06864}"/>
                </a:ext>
              </a:extLst>
            </p:cNvPr>
            <p:cNvSpPr txBox="1">
              <a:spLocks/>
            </p:cNvSpPr>
            <p:nvPr/>
          </p:nvSpPr>
          <p:spPr>
            <a:xfrm>
              <a:off x="977475" y="3199838"/>
              <a:ext cx="2568360" cy="1600438"/>
            </a:xfrm>
            <a:prstGeom prst="rect">
              <a:avLst/>
            </a:prstGeom>
            <a:noFill/>
          </p:spPr>
          <p:txBody>
            <a:bodyPr wrap="square" rtlCol="0">
              <a:spAutoFit/>
            </a:bodyPr>
            <a:lstStyle/>
            <a:p>
              <a:pPr algn="ctr" rtl="1"/>
              <a:r>
                <a:rPr lang="ar-KW" sz="14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rPr>
                <a:t> تقوم الخوارزميات بتحليل البيانات التي أدخلتها سارة وتحويلها لمخرجات على شكل توصيات استثمارية عامة أو خاصة ويتم تشكيل محفظة  استثمارية مناسبة لها</a:t>
              </a:r>
            </a:p>
          </p:txBody>
        </p:sp>
      </p:grpSp>
      <p:grpSp>
        <p:nvGrpSpPr>
          <p:cNvPr id="8" name="Group 7">
            <a:extLst>
              <a:ext uri="{FF2B5EF4-FFF2-40B4-BE49-F238E27FC236}">
                <a16:creationId xmlns:a16="http://schemas.microsoft.com/office/drawing/2014/main" id="{FD5D9010-2896-F708-5540-49731CB8D695}"/>
              </a:ext>
            </a:extLst>
          </p:cNvPr>
          <p:cNvGrpSpPr/>
          <p:nvPr/>
        </p:nvGrpSpPr>
        <p:grpSpPr>
          <a:xfrm>
            <a:off x="6179153" y="2886047"/>
            <a:ext cx="2663305" cy="2787365"/>
            <a:chOff x="5531761" y="3141354"/>
            <a:chExt cx="2663305" cy="2787365"/>
          </a:xfrm>
        </p:grpSpPr>
        <p:sp>
          <p:nvSpPr>
            <p:cNvPr id="18" name="Rectangle: Rounded Corners 17">
              <a:extLst>
                <a:ext uri="{FF2B5EF4-FFF2-40B4-BE49-F238E27FC236}">
                  <a16:creationId xmlns:a16="http://schemas.microsoft.com/office/drawing/2014/main" id="{85E216E4-23D0-656C-76DB-F797989451B6}"/>
                </a:ext>
              </a:extLst>
            </p:cNvPr>
            <p:cNvSpPr>
              <a:spLocks/>
            </p:cNvSpPr>
            <p:nvPr/>
          </p:nvSpPr>
          <p:spPr>
            <a:xfrm>
              <a:off x="5531761" y="3141354"/>
              <a:ext cx="2663305" cy="2787365"/>
            </a:xfrm>
            <a:prstGeom prst="roundRect">
              <a:avLst/>
            </a:prstGeom>
            <a:solidFill>
              <a:schemeClr val="bg1"/>
            </a:solidFill>
            <a:ln w="28575" cap="flat" cmpd="sng" algn="ctr">
              <a:solidFill>
                <a:srgbClr val="BA941C"/>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solidFill>
                  <a:srgbClr val="203864"/>
                </a:solidFill>
              </a:endParaRPr>
            </a:p>
          </p:txBody>
        </p:sp>
        <p:sp>
          <p:nvSpPr>
            <p:cNvPr id="21" name="Freeform: Shape 20">
              <a:extLst>
                <a:ext uri="{FF2B5EF4-FFF2-40B4-BE49-F238E27FC236}">
                  <a16:creationId xmlns:a16="http://schemas.microsoft.com/office/drawing/2014/main" id="{9DFCCDB6-6F56-2FF4-D284-16F9A8CD735F}"/>
                </a:ext>
              </a:extLst>
            </p:cNvPr>
            <p:cNvSpPr/>
            <p:nvPr/>
          </p:nvSpPr>
          <p:spPr>
            <a:xfrm>
              <a:off x="6657777" y="3995871"/>
              <a:ext cx="504814" cy="157754"/>
            </a:xfrm>
            <a:custGeom>
              <a:avLst/>
              <a:gdLst>
                <a:gd name="connsiteX0" fmla="*/ 425937 w 504814"/>
                <a:gd name="connsiteY0" fmla="*/ 0 h 157754"/>
                <a:gd name="connsiteX1" fmla="*/ 78877 w 504814"/>
                <a:gd name="connsiteY1" fmla="*/ 0 h 157754"/>
                <a:gd name="connsiteX2" fmla="*/ 0 w 504814"/>
                <a:gd name="connsiteY2" fmla="*/ 78877 h 157754"/>
                <a:gd name="connsiteX3" fmla="*/ 78877 w 504814"/>
                <a:gd name="connsiteY3" fmla="*/ 157755 h 157754"/>
                <a:gd name="connsiteX4" fmla="*/ 425937 w 504814"/>
                <a:gd name="connsiteY4" fmla="*/ 157755 h 157754"/>
                <a:gd name="connsiteX5" fmla="*/ 504814 w 504814"/>
                <a:gd name="connsiteY5" fmla="*/ 78877 h 157754"/>
                <a:gd name="connsiteX6" fmla="*/ 425937 w 504814"/>
                <a:gd name="connsiteY6" fmla="*/ 0 h 157754"/>
                <a:gd name="connsiteX7" fmla="*/ 99911 w 504814"/>
                <a:gd name="connsiteY7" fmla="*/ 110428 h 157754"/>
                <a:gd name="connsiteX8" fmla="*/ 68360 w 504814"/>
                <a:gd name="connsiteY8" fmla="*/ 78877 h 157754"/>
                <a:gd name="connsiteX9" fmla="*/ 99911 w 504814"/>
                <a:gd name="connsiteY9" fmla="*/ 47326 h 157754"/>
                <a:gd name="connsiteX10" fmla="*/ 131462 w 504814"/>
                <a:gd name="connsiteY10" fmla="*/ 78877 h 157754"/>
                <a:gd name="connsiteX11" fmla="*/ 99911 w 504814"/>
                <a:gd name="connsiteY11" fmla="*/ 110428 h 157754"/>
                <a:gd name="connsiteX12" fmla="*/ 252407 w 504814"/>
                <a:gd name="connsiteY12" fmla="*/ 110428 h 157754"/>
                <a:gd name="connsiteX13" fmla="*/ 220856 w 504814"/>
                <a:gd name="connsiteY13" fmla="*/ 78877 h 157754"/>
                <a:gd name="connsiteX14" fmla="*/ 252407 w 504814"/>
                <a:gd name="connsiteY14" fmla="*/ 47326 h 157754"/>
                <a:gd name="connsiteX15" fmla="*/ 283958 w 504814"/>
                <a:gd name="connsiteY15" fmla="*/ 78877 h 157754"/>
                <a:gd name="connsiteX16" fmla="*/ 252407 w 504814"/>
                <a:gd name="connsiteY16" fmla="*/ 110428 h 157754"/>
                <a:gd name="connsiteX17" fmla="*/ 404903 w 504814"/>
                <a:gd name="connsiteY17" fmla="*/ 110428 h 157754"/>
                <a:gd name="connsiteX18" fmla="*/ 373352 w 504814"/>
                <a:gd name="connsiteY18" fmla="*/ 78877 h 157754"/>
                <a:gd name="connsiteX19" fmla="*/ 404903 w 504814"/>
                <a:gd name="connsiteY19" fmla="*/ 47326 h 157754"/>
                <a:gd name="connsiteX20" fmla="*/ 436454 w 504814"/>
                <a:gd name="connsiteY20" fmla="*/ 78877 h 157754"/>
                <a:gd name="connsiteX21" fmla="*/ 404903 w 504814"/>
                <a:gd name="connsiteY21" fmla="*/ 110428 h 15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04814" h="157754">
                  <a:moveTo>
                    <a:pt x="425937" y="0"/>
                  </a:moveTo>
                  <a:lnTo>
                    <a:pt x="78877" y="0"/>
                  </a:lnTo>
                  <a:cubicBezTo>
                    <a:pt x="35315" y="0"/>
                    <a:pt x="0" y="35315"/>
                    <a:pt x="0" y="78877"/>
                  </a:cubicBezTo>
                  <a:cubicBezTo>
                    <a:pt x="0" y="122440"/>
                    <a:pt x="35315" y="157755"/>
                    <a:pt x="78877" y="157755"/>
                  </a:cubicBezTo>
                  <a:lnTo>
                    <a:pt x="425937" y="157755"/>
                  </a:lnTo>
                  <a:cubicBezTo>
                    <a:pt x="469500" y="157755"/>
                    <a:pt x="504814" y="122440"/>
                    <a:pt x="504814" y="78877"/>
                  </a:cubicBezTo>
                  <a:cubicBezTo>
                    <a:pt x="504814" y="35315"/>
                    <a:pt x="469500" y="0"/>
                    <a:pt x="425937" y="0"/>
                  </a:cubicBezTo>
                  <a:close/>
                  <a:moveTo>
                    <a:pt x="99911" y="110428"/>
                  </a:moveTo>
                  <a:cubicBezTo>
                    <a:pt x="82486" y="110428"/>
                    <a:pt x="68360" y="96303"/>
                    <a:pt x="68360" y="78877"/>
                  </a:cubicBezTo>
                  <a:cubicBezTo>
                    <a:pt x="68360" y="61452"/>
                    <a:pt x="82486" y="47326"/>
                    <a:pt x="99911" y="47326"/>
                  </a:cubicBezTo>
                  <a:cubicBezTo>
                    <a:pt x="117337" y="47326"/>
                    <a:pt x="131462" y="61452"/>
                    <a:pt x="131462" y="78877"/>
                  </a:cubicBezTo>
                  <a:cubicBezTo>
                    <a:pt x="131462" y="96303"/>
                    <a:pt x="117337" y="110428"/>
                    <a:pt x="99911" y="110428"/>
                  </a:cubicBezTo>
                  <a:close/>
                  <a:moveTo>
                    <a:pt x="252407" y="110428"/>
                  </a:moveTo>
                  <a:cubicBezTo>
                    <a:pt x="234982" y="110428"/>
                    <a:pt x="220856" y="96303"/>
                    <a:pt x="220856" y="78877"/>
                  </a:cubicBezTo>
                  <a:cubicBezTo>
                    <a:pt x="220856" y="61452"/>
                    <a:pt x="234982" y="47326"/>
                    <a:pt x="252407" y="47326"/>
                  </a:cubicBezTo>
                  <a:cubicBezTo>
                    <a:pt x="269833" y="47326"/>
                    <a:pt x="283958" y="61452"/>
                    <a:pt x="283958" y="78877"/>
                  </a:cubicBezTo>
                  <a:cubicBezTo>
                    <a:pt x="283958" y="96303"/>
                    <a:pt x="269833" y="110428"/>
                    <a:pt x="252407" y="110428"/>
                  </a:cubicBezTo>
                  <a:close/>
                  <a:moveTo>
                    <a:pt x="404903" y="110428"/>
                  </a:moveTo>
                  <a:cubicBezTo>
                    <a:pt x="387478" y="110428"/>
                    <a:pt x="373352" y="96303"/>
                    <a:pt x="373352" y="78877"/>
                  </a:cubicBezTo>
                  <a:cubicBezTo>
                    <a:pt x="373352" y="61452"/>
                    <a:pt x="387478" y="47326"/>
                    <a:pt x="404903" y="47326"/>
                  </a:cubicBezTo>
                  <a:cubicBezTo>
                    <a:pt x="422329" y="47326"/>
                    <a:pt x="436454" y="61452"/>
                    <a:pt x="436454" y="78877"/>
                  </a:cubicBezTo>
                  <a:cubicBezTo>
                    <a:pt x="436454" y="96303"/>
                    <a:pt x="422329" y="110428"/>
                    <a:pt x="404903" y="110428"/>
                  </a:cubicBezTo>
                  <a:close/>
                </a:path>
              </a:pathLst>
            </a:custGeom>
            <a:solidFill>
              <a:schemeClr val="accent4">
                <a:lumMod val="75000"/>
              </a:schemeClr>
            </a:solidFill>
            <a:ln w="10418"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A550D421-35DA-D9A7-AE65-D2687CBA65FE}"/>
                </a:ext>
              </a:extLst>
            </p:cNvPr>
            <p:cNvSpPr/>
            <p:nvPr/>
          </p:nvSpPr>
          <p:spPr>
            <a:xfrm>
              <a:off x="6774305" y="3301596"/>
              <a:ext cx="273441" cy="336698"/>
            </a:xfrm>
            <a:custGeom>
              <a:avLst/>
              <a:gdLst>
                <a:gd name="connsiteX0" fmla="*/ 227272 w 273441"/>
                <a:gd name="connsiteY0" fmla="*/ 126359 h 336698"/>
                <a:gd name="connsiteX1" fmla="*/ 157755 w 273441"/>
                <a:gd name="connsiteY1" fmla="*/ 126359 h 336698"/>
                <a:gd name="connsiteX2" fmla="*/ 157755 w 273441"/>
                <a:gd name="connsiteY2" fmla="*/ 78507 h 336698"/>
                <a:gd name="connsiteX3" fmla="*/ 173152 w 273441"/>
                <a:gd name="connsiteY3" fmla="*/ 21041 h 336698"/>
                <a:gd name="connsiteX4" fmla="*/ 115687 w 273441"/>
                <a:gd name="connsiteY4" fmla="*/ 5643 h 336698"/>
                <a:gd name="connsiteX5" fmla="*/ 100289 w 273441"/>
                <a:gd name="connsiteY5" fmla="*/ 63109 h 336698"/>
                <a:gd name="connsiteX6" fmla="*/ 115687 w 273441"/>
                <a:gd name="connsiteY6" fmla="*/ 78507 h 336698"/>
                <a:gd name="connsiteX7" fmla="*/ 115687 w 273441"/>
                <a:gd name="connsiteY7" fmla="*/ 126359 h 336698"/>
                <a:gd name="connsiteX8" fmla="*/ 46169 w 273441"/>
                <a:gd name="connsiteY8" fmla="*/ 126359 h 336698"/>
                <a:gd name="connsiteX9" fmla="*/ 0 w 273441"/>
                <a:gd name="connsiteY9" fmla="*/ 172528 h 336698"/>
                <a:gd name="connsiteX10" fmla="*/ 0 w 273441"/>
                <a:gd name="connsiteY10" fmla="*/ 290529 h 336698"/>
                <a:gd name="connsiteX11" fmla="*/ 46169 w 273441"/>
                <a:gd name="connsiteY11" fmla="*/ 336698 h 336698"/>
                <a:gd name="connsiteX12" fmla="*/ 227272 w 273441"/>
                <a:gd name="connsiteY12" fmla="*/ 336698 h 336698"/>
                <a:gd name="connsiteX13" fmla="*/ 273441 w 273441"/>
                <a:gd name="connsiteY13" fmla="*/ 290529 h 336698"/>
                <a:gd name="connsiteX14" fmla="*/ 273441 w 273441"/>
                <a:gd name="connsiteY14" fmla="*/ 172528 h 336698"/>
                <a:gd name="connsiteX15" fmla="*/ 227272 w 273441"/>
                <a:gd name="connsiteY15" fmla="*/ 126359 h 336698"/>
                <a:gd name="connsiteX16" fmla="*/ 84136 w 273441"/>
                <a:gd name="connsiteY16" fmla="*/ 263080 h 336698"/>
                <a:gd name="connsiteX17" fmla="*/ 52585 w 273441"/>
                <a:gd name="connsiteY17" fmla="*/ 231529 h 336698"/>
                <a:gd name="connsiteX18" fmla="*/ 84136 w 273441"/>
                <a:gd name="connsiteY18" fmla="*/ 199978 h 336698"/>
                <a:gd name="connsiteX19" fmla="*/ 115687 w 273441"/>
                <a:gd name="connsiteY19" fmla="*/ 231529 h 336698"/>
                <a:gd name="connsiteX20" fmla="*/ 84136 w 273441"/>
                <a:gd name="connsiteY20" fmla="*/ 263080 h 336698"/>
                <a:gd name="connsiteX21" fmla="*/ 189305 w 273441"/>
                <a:gd name="connsiteY21" fmla="*/ 263080 h 336698"/>
                <a:gd name="connsiteX22" fmla="*/ 157755 w 273441"/>
                <a:gd name="connsiteY22" fmla="*/ 231529 h 336698"/>
                <a:gd name="connsiteX23" fmla="*/ 189305 w 273441"/>
                <a:gd name="connsiteY23" fmla="*/ 199978 h 336698"/>
                <a:gd name="connsiteX24" fmla="*/ 220856 w 273441"/>
                <a:gd name="connsiteY24" fmla="*/ 231529 h 336698"/>
                <a:gd name="connsiteX25" fmla="*/ 189305 w 273441"/>
                <a:gd name="connsiteY25" fmla="*/ 263080 h 336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3441" h="336698">
                  <a:moveTo>
                    <a:pt x="227272" y="126359"/>
                  </a:moveTo>
                  <a:lnTo>
                    <a:pt x="157755" y="126359"/>
                  </a:lnTo>
                  <a:lnTo>
                    <a:pt x="157755" y="78507"/>
                  </a:lnTo>
                  <a:cubicBezTo>
                    <a:pt x="177876" y="66890"/>
                    <a:pt x="184769" y="41162"/>
                    <a:pt x="173152" y="21041"/>
                  </a:cubicBezTo>
                  <a:cubicBezTo>
                    <a:pt x="161535" y="920"/>
                    <a:pt x="135808" y="-5974"/>
                    <a:pt x="115687" y="5643"/>
                  </a:cubicBezTo>
                  <a:cubicBezTo>
                    <a:pt x="95566" y="17260"/>
                    <a:pt x="88672" y="42988"/>
                    <a:pt x="100289" y="63109"/>
                  </a:cubicBezTo>
                  <a:cubicBezTo>
                    <a:pt x="103981" y="69504"/>
                    <a:pt x="109291" y="74814"/>
                    <a:pt x="115687" y="78507"/>
                  </a:cubicBezTo>
                  <a:lnTo>
                    <a:pt x="115687" y="126359"/>
                  </a:lnTo>
                  <a:lnTo>
                    <a:pt x="46169" y="126359"/>
                  </a:lnTo>
                  <a:cubicBezTo>
                    <a:pt x="20695" y="126417"/>
                    <a:pt x="58" y="147054"/>
                    <a:pt x="0" y="172528"/>
                  </a:cubicBezTo>
                  <a:lnTo>
                    <a:pt x="0" y="290529"/>
                  </a:lnTo>
                  <a:cubicBezTo>
                    <a:pt x="58" y="316003"/>
                    <a:pt x="20695" y="336640"/>
                    <a:pt x="46169" y="336698"/>
                  </a:cubicBezTo>
                  <a:lnTo>
                    <a:pt x="227272" y="336698"/>
                  </a:lnTo>
                  <a:cubicBezTo>
                    <a:pt x="252746" y="336640"/>
                    <a:pt x="273383" y="316003"/>
                    <a:pt x="273441" y="290529"/>
                  </a:cubicBezTo>
                  <a:lnTo>
                    <a:pt x="273441" y="172528"/>
                  </a:lnTo>
                  <a:cubicBezTo>
                    <a:pt x="273383" y="147054"/>
                    <a:pt x="252746" y="126417"/>
                    <a:pt x="227272" y="126359"/>
                  </a:cubicBezTo>
                  <a:close/>
                  <a:moveTo>
                    <a:pt x="84136" y="263080"/>
                  </a:moveTo>
                  <a:cubicBezTo>
                    <a:pt x="66710" y="263080"/>
                    <a:pt x="52585" y="248954"/>
                    <a:pt x="52585" y="231529"/>
                  </a:cubicBezTo>
                  <a:cubicBezTo>
                    <a:pt x="52585" y="214103"/>
                    <a:pt x="66710" y="199978"/>
                    <a:pt x="84136" y="199978"/>
                  </a:cubicBezTo>
                  <a:cubicBezTo>
                    <a:pt x="101561" y="199978"/>
                    <a:pt x="115687" y="214103"/>
                    <a:pt x="115687" y="231529"/>
                  </a:cubicBezTo>
                  <a:cubicBezTo>
                    <a:pt x="115687" y="248954"/>
                    <a:pt x="101561" y="263080"/>
                    <a:pt x="84136" y="263080"/>
                  </a:cubicBezTo>
                  <a:close/>
                  <a:moveTo>
                    <a:pt x="189305" y="263080"/>
                  </a:moveTo>
                  <a:cubicBezTo>
                    <a:pt x="171880" y="263080"/>
                    <a:pt x="157755" y="248954"/>
                    <a:pt x="157755" y="231529"/>
                  </a:cubicBezTo>
                  <a:cubicBezTo>
                    <a:pt x="157755" y="214103"/>
                    <a:pt x="171880" y="199978"/>
                    <a:pt x="189305" y="199978"/>
                  </a:cubicBezTo>
                  <a:cubicBezTo>
                    <a:pt x="206731" y="199978"/>
                    <a:pt x="220856" y="214103"/>
                    <a:pt x="220856" y="231529"/>
                  </a:cubicBezTo>
                  <a:cubicBezTo>
                    <a:pt x="220856" y="248954"/>
                    <a:pt x="206731" y="263080"/>
                    <a:pt x="189305" y="263080"/>
                  </a:cubicBezTo>
                  <a:close/>
                </a:path>
              </a:pathLst>
            </a:custGeom>
            <a:solidFill>
              <a:schemeClr val="accent4">
                <a:lumMod val="75000"/>
              </a:schemeClr>
            </a:solidFill>
            <a:ln w="10418"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5ABF5B87-FABA-81AC-AA33-A82E88F28D12}"/>
                </a:ext>
              </a:extLst>
            </p:cNvPr>
            <p:cNvSpPr/>
            <p:nvPr/>
          </p:nvSpPr>
          <p:spPr>
            <a:xfrm>
              <a:off x="6571147" y="3529654"/>
              <a:ext cx="660594" cy="438031"/>
            </a:xfrm>
            <a:custGeom>
              <a:avLst/>
              <a:gdLst>
                <a:gd name="connsiteX0" fmla="*/ 613320 w 660594"/>
                <a:gd name="connsiteY0" fmla="*/ 327604 h 438031"/>
                <a:gd name="connsiteX1" fmla="*/ 613320 w 660594"/>
                <a:gd name="connsiteY1" fmla="*/ 239997 h 438031"/>
                <a:gd name="connsiteX2" fmla="*/ 566099 w 660594"/>
                <a:gd name="connsiteY2" fmla="*/ 192776 h 438031"/>
                <a:gd name="connsiteX3" fmla="*/ 508151 w 660594"/>
                <a:gd name="connsiteY3" fmla="*/ 192776 h 438031"/>
                <a:gd name="connsiteX4" fmla="*/ 508151 w 660594"/>
                <a:gd name="connsiteY4" fmla="*/ 140191 h 438031"/>
                <a:gd name="connsiteX5" fmla="*/ 171608 w 660594"/>
                <a:gd name="connsiteY5" fmla="*/ 140191 h 438031"/>
                <a:gd name="connsiteX6" fmla="*/ 171608 w 660594"/>
                <a:gd name="connsiteY6" fmla="*/ 203293 h 438031"/>
                <a:gd name="connsiteX7" fmla="*/ 92625 w 660594"/>
                <a:gd name="connsiteY7" fmla="*/ 203293 h 438031"/>
                <a:gd name="connsiteX8" fmla="*/ 87472 w 660594"/>
                <a:gd name="connsiteY8" fmla="*/ 198140 h 438031"/>
                <a:gd name="connsiteX9" fmla="*/ 87472 w 660594"/>
                <a:gd name="connsiteY9" fmla="*/ 110954 h 438031"/>
                <a:gd name="connsiteX10" fmla="*/ 133600 w 660594"/>
                <a:gd name="connsiteY10" fmla="*/ 26162 h 438031"/>
                <a:gd name="connsiteX11" fmla="*/ 119023 w 660594"/>
                <a:gd name="connsiteY11" fmla="*/ 0 h 438031"/>
                <a:gd name="connsiteX12" fmla="*/ 87472 w 660594"/>
                <a:gd name="connsiteY12" fmla="*/ 27975 h 438031"/>
                <a:gd name="connsiteX13" fmla="*/ 94518 w 660594"/>
                <a:gd name="connsiteY13" fmla="*/ 45538 h 438031"/>
                <a:gd name="connsiteX14" fmla="*/ 68083 w 660594"/>
                <a:gd name="connsiteY14" fmla="*/ 71688 h 438031"/>
                <a:gd name="connsiteX15" fmla="*/ 41934 w 660594"/>
                <a:gd name="connsiteY15" fmla="*/ 45252 h 438031"/>
                <a:gd name="connsiteX16" fmla="*/ 48349 w 660594"/>
                <a:gd name="connsiteY16" fmla="*/ 28185 h 438031"/>
                <a:gd name="connsiteX17" fmla="*/ 16798 w 660594"/>
                <a:gd name="connsiteY17" fmla="*/ 526 h 438031"/>
                <a:gd name="connsiteX18" fmla="*/ 23480 w 660594"/>
                <a:gd name="connsiteY18" fmla="*/ 96971 h 438031"/>
                <a:gd name="connsiteX19" fmla="*/ 45404 w 660594"/>
                <a:gd name="connsiteY19" fmla="*/ 109797 h 438031"/>
                <a:gd name="connsiteX20" fmla="*/ 45404 w 660594"/>
                <a:gd name="connsiteY20" fmla="*/ 198140 h 438031"/>
                <a:gd name="connsiteX21" fmla="*/ 92625 w 660594"/>
                <a:gd name="connsiteY21" fmla="*/ 245361 h 438031"/>
                <a:gd name="connsiteX22" fmla="*/ 171608 w 660594"/>
                <a:gd name="connsiteY22" fmla="*/ 245361 h 438031"/>
                <a:gd name="connsiteX23" fmla="*/ 171608 w 660594"/>
                <a:gd name="connsiteY23" fmla="*/ 434666 h 438031"/>
                <a:gd name="connsiteX24" fmla="*/ 508151 w 660594"/>
                <a:gd name="connsiteY24" fmla="*/ 434666 h 438031"/>
                <a:gd name="connsiteX25" fmla="*/ 508151 w 660594"/>
                <a:gd name="connsiteY25" fmla="*/ 234844 h 438031"/>
                <a:gd name="connsiteX26" fmla="*/ 566099 w 660594"/>
                <a:gd name="connsiteY26" fmla="*/ 234844 h 438031"/>
                <a:gd name="connsiteX27" fmla="*/ 571252 w 660594"/>
                <a:gd name="connsiteY27" fmla="*/ 239997 h 438031"/>
                <a:gd name="connsiteX28" fmla="*/ 571252 w 660594"/>
                <a:gd name="connsiteY28" fmla="*/ 327604 h 438031"/>
                <a:gd name="connsiteX29" fmla="*/ 527251 w 660594"/>
                <a:gd name="connsiteY29" fmla="*/ 413686 h 438031"/>
                <a:gd name="connsiteX30" fmla="*/ 541174 w 660594"/>
                <a:gd name="connsiteY30" fmla="*/ 438032 h 438031"/>
                <a:gd name="connsiteX31" fmla="*/ 572725 w 660594"/>
                <a:gd name="connsiteY31" fmla="*/ 410057 h 438031"/>
                <a:gd name="connsiteX32" fmla="*/ 565994 w 660594"/>
                <a:gd name="connsiteY32" fmla="*/ 392598 h 438031"/>
                <a:gd name="connsiteX33" fmla="*/ 592308 w 660594"/>
                <a:gd name="connsiteY33" fmla="*/ 366328 h 438031"/>
                <a:gd name="connsiteX34" fmla="*/ 618579 w 660594"/>
                <a:gd name="connsiteY34" fmla="*/ 392643 h 438031"/>
                <a:gd name="connsiteX35" fmla="*/ 612058 w 660594"/>
                <a:gd name="connsiteY35" fmla="*/ 409951 h 438031"/>
                <a:gd name="connsiteX36" fmla="*/ 643609 w 660594"/>
                <a:gd name="connsiteY36" fmla="*/ 437611 h 438031"/>
                <a:gd name="connsiteX37" fmla="*/ 637396 w 660594"/>
                <a:gd name="connsiteY37" fmla="*/ 341284 h 438031"/>
                <a:gd name="connsiteX38" fmla="*/ 613320 w 660594"/>
                <a:gd name="connsiteY38" fmla="*/ 327604 h 438031"/>
                <a:gd name="connsiteX39" fmla="*/ 466083 w 660594"/>
                <a:gd name="connsiteY39" fmla="*/ 287429 h 438031"/>
                <a:gd name="connsiteX40" fmla="*/ 436846 w 660594"/>
                <a:gd name="connsiteY40" fmla="*/ 287429 h 438031"/>
                <a:gd name="connsiteX41" fmla="*/ 434006 w 660594"/>
                <a:gd name="connsiteY41" fmla="*/ 288586 h 438031"/>
                <a:gd name="connsiteX42" fmla="*/ 401824 w 660594"/>
                <a:gd name="connsiteY42" fmla="*/ 321504 h 438031"/>
                <a:gd name="connsiteX43" fmla="*/ 377319 w 660594"/>
                <a:gd name="connsiteY43" fmla="*/ 263450 h 438031"/>
                <a:gd name="connsiteX44" fmla="*/ 331571 w 660594"/>
                <a:gd name="connsiteY44" fmla="*/ 358103 h 438031"/>
                <a:gd name="connsiteX45" fmla="*/ 299494 w 660594"/>
                <a:gd name="connsiteY45" fmla="*/ 234844 h 438031"/>
                <a:gd name="connsiteX46" fmla="*/ 274779 w 660594"/>
                <a:gd name="connsiteY46" fmla="*/ 287429 h 438031"/>
                <a:gd name="connsiteX47" fmla="*/ 224192 w 660594"/>
                <a:gd name="connsiteY47" fmla="*/ 287429 h 438031"/>
                <a:gd name="connsiteX48" fmla="*/ 224192 w 660594"/>
                <a:gd name="connsiteY48" fmla="*/ 266395 h 438031"/>
                <a:gd name="connsiteX49" fmla="*/ 261422 w 660594"/>
                <a:gd name="connsiteY49" fmla="*/ 266395 h 438031"/>
                <a:gd name="connsiteX50" fmla="*/ 305173 w 660594"/>
                <a:gd name="connsiteY50" fmla="*/ 173320 h 438031"/>
                <a:gd name="connsiteX51" fmla="*/ 337565 w 660594"/>
                <a:gd name="connsiteY51" fmla="*/ 297210 h 438031"/>
                <a:gd name="connsiteX52" fmla="*/ 378687 w 660594"/>
                <a:gd name="connsiteY52" fmla="*/ 213074 h 438031"/>
                <a:gd name="connsiteX53" fmla="*/ 408976 w 660594"/>
                <a:gd name="connsiteY53" fmla="*/ 284800 h 438031"/>
                <a:gd name="connsiteX54" fmla="*/ 419493 w 660594"/>
                <a:gd name="connsiteY54" fmla="*/ 274283 h 438031"/>
                <a:gd name="connsiteX55" fmla="*/ 436846 w 660594"/>
                <a:gd name="connsiteY55" fmla="*/ 266395 h 438031"/>
                <a:gd name="connsiteX56" fmla="*/ 466083 w 660594"/>
                <a:gd name="connsiteY56" fmla="*/ 266395 h 438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60594" h="438031">
                  <a:moveTo>
                    <a:pt x="613320" y="327604"/>
                  </a:moveTo>
                  <a:lnTo>
                    <a:pt x="613320" y="239997"/>
                  </a:lnTo>
                  <a:cubicBezTo>
                    <a:pt x="613320" y="213917"/>
                    <a:pt x="592179" y="192776"/>
                    <a:pt x="566099" y="192776"/>
                  </a:cubicBezTo>
                  <a:lnTo>
                    <a:pt x="508151" y="192776"/>
                  </a:lnTo>
                  <a:lnTo>
                    <a:pt x="508151" y="140191"/>
                  </a:lnTo>
                  <a:lnTo>
                    <a:pt x="171608" y="140191"/>
                  </a:lnTo>
                  <a:lnTo>
                    <a:pt x="171608" y="203293"/>
                  </a:lnTo>
                  <a:lnTo>
                    <a:pt x="92625" y="203293"/>
                  </a:lnTo>
                  <a:cubicBezTo>
                    <a:pt x="89779" y="203293"/>
                    <a:pt x="87472" y="200986"/>
                    <a:pt x="87472" y="198140"/>
                  </a:cubicBezTo>
                  <a:lnTo>
                    <a:pt x="87472" y="110954"/>
                  </a:lnTo>
                  <a:cubicBezTo>
                    <a:pt x="123625" y="100277"/>
                    <a:pt x="144277" y="62314"/>
                    <a:pt x="133600" y="26162"/>
                  </a:cubicBezTo>
                  <a:cubicBezTo>
                    <a:pt x="130738" y="16470"/>
                    <a:pt x="125759" y="7534"/>
                    <a:pt x="119023" y="0"/>
                  </a:cubicBezTo>
                  <a:lnTo>
                    <a:pt x="87472" y="27975"/>
                  </a:lnTo>
                  <a:cubicBezTo>
                    <a:pt x="91885" y="32774"/>
                    <a:pt x="94391" y="39020"/>
                    <a:pt x="94518" y="45538"/>
                  </a:cubicBezTo>
                  <a:cubicBezTo>
                    <a:pt x="94439" y="60059"/>
                    <a:pt x="82603" y="71767"/>
                    <a:pt x="68083" y="71688"/>
                  </a:cubicBezTo>
                  <a:cubicBezTo>
                    <a:pt x="53562" y="71608"/>
                    <a:pt x="41855" y="59773"/>
                    <a:pt x="41934" y="45252"/>
                  </a:cubicBezTo>
                  <a:cubicBezTo>
                    <a:pt x="41968" y="38980"/>
                    <a:pt x="44243" y="32928"/>
                    <a:pt x="48349" y="28185"/>
                  </a:cubicBezTo>
                  <a:lnTo>
                    <a:pt x="16798" y="526"/>
                  </a:lnTo>
                  <a:cubicBezTo>
                    <a:pt x="-7990" y="29004"/>
                    <a:pt x="-4998" y="72183"/>
                    <a:pt x="23480" y="96971"/>
                  </a:cubicBezTo>
                  <a:cubicBezTo>
                    <a:pt x="29923" y="102578"/>
                    <a:pt x="37358" y="106929"/>
                    <a:pt x="45404" y="109797"/>
                  </a:cubicBezTo>
                  <a:lnTo>
                    <a:pt x="45404" y="198140"/>
                  </a:lnTo>
                  <a:cubicBezTo>
                    <a:pt x="45404" y="224220"/>
                    <a:pt x="66545" y="245361"/>
                    <a:pt x="92625" y="245361"/>
                  </a:cubicBezTo>
                  <a:lnTo>
                    <a:pt x="171608" y="245361"/>
                  </a:lnTo>
                  <a:lnTo>
                    <a:pt x="171608" y="434666"/>
                  </a:lnTo>
                  <a:lnTo>
                    <a:pt x="508151" y="434666"/>
                  </a:lnTo>
                  <a:lnTo>
                    <a:pt x="508151" y="234844"/>
                  </a:lnTo>
                  <a:lnTo>
                    <a:pt x="566099" y="234844"/>
                  </a:lnTo>
                  <a:cubicBezTo>
                    <a:pt x="568945" y="234844"/>
                    <a:pt x="571252" y="237151"/>
                    <a:pt x="571252" y="239997"/>
                  </a:cubicBezTo>
                  <a:lnTo>
                    <a:pt x="571252" y="327604"/>
                  </a:lnTo>
                  <a:cubicBezTo>
                    <a:pt x="535331" y="339224"/>
                    <a:pt x="515631" y="377764"/>
                    <a:pt x="527251" y="413686"/>
                  </a:cubicBezTo>
                  <a:cubicBezTo>
                    <a:pt x="530160" y="422676"/>
                    <a:pt x="534901" y="430965"/>
                    <a:pt x="541174" y="438032"/>
                  </a:cubicBezTo>
                  <a:lnTo>
                    <a:pt x="572725" y="410057"/>
                  </a:lnTo>
                  <a:cubicBezTo>
                    <a:pt x="568373" y="405286"/>
                    <a:pt x="565971" y="399056"/>
                    <a:pt x="565994" y="392598"/>
                  </a:cubicBezTo>
                  <a:cubicBezTo>
                    <a:pt x="566007" y="378078"/>
                    <a:pt x="577788" y="366316"/>
                    <a:pt x="592308" y="366328"/>
                  </a:cubicBezTo>
                  <a:cubicBezTo>
                    <a:pt x="606829" y="366341"/>
                    <a:pt x="618591" y="378122"/>
                    <a:pt x="618579" y="392643"/>
                  </a:cubicBezTo>
                  <a:cubicBezTo>
                    <a:pt x="618573" y="399012"/>
                    <a:pt x="616257" y="405162"/>
                    <a:pt x="612058" y="409951"/>
                  </a:cubicBezTo>
                  <a:lnTo>
                    <a:pt x="643609" y="437611"/>
                  </a:lnTo>
                  <a:cubicBezTo>
                    <a:pt x="668493" y="409295"/>
                    <a:pt x="665712" y="366168"/>
                    <a:pt x="637396" y="341284"/>
                  </a:cubicBezTo>
                  <a:cubicBezTo>
                    <a:pt x="630390" y="335126"/>
                    <a:pt x="622196" y="330471"/>
                    <a:pt x="613320" y="327604"/>
                  </a:cubicBezTo>
                  <a:close/>
                  <a:moveTo>
                    <a:pt x="466083" y="287429"/>
                  </a:moveTo>
                  <a:lnTo>
                    <a:pt x="436846" y="287429"/>
                  </a:lnTo>
                  <a:cubicBezTo>
                    <a:pt x="435829" y="287611"/>
                    <a:pt x="434861" y="288005"/>
                    <a:pt x="434006" y="288586"/>
                  </a:cubicBezTo>
                  <a:lnTo>
                    <a:pt x="401824" y="321504"/>
                  </a:lnTo>
                  <a:lnTo>
                    <a:pt x="377319" y="263450"/>
                  </a:lnTo>
                  <a:lnTo>
                    <a:pt x="331571" y="358103"/>
                  </a:lnTo>
                  <a:lnTo>
                    <a:pt x="299494" y="234844"/>
                  </a:lnTo>
                  <a:lnTo>
                    <a:pt x="274779" y="287429"/>
                  </a:lnTo>
                  <a:lnTo>
                    <a:pt x="224192" y="287429"/>
                  </a:lnTo>
                  <a:lnTo>
                    <a:pt x="224192" y="266395"/>
                  </a:lnTo>
                  <a:lnTo>
                    <a:pt x="261422" y="266395"/>
                  </a:lnTo>
                  <a:lnTo>
                    <a:pt x="305173" y="173320"/>
                  </a:lnTo>
                  <a:lnTo>
                    <a:pt x="337565" y="297210"/>
                  </a:lnTo>
                  <a:lnTo>
                    <a:pt x="378687" y="213074"/>
                  </a:lnTo>
                  <a:lnTo>
                    <a:pt x="408976" y="284800"/>
                  </a:lnTo>
                  <a:lnTo>
                    <a:pt x="419493" y="274283"/>
                  </a:lnTo>
                  <a:cubicBezTo>
                    <a:pt x="424111" y="269609"/>
                    <a:pt x="430288" y="266801"/>
                    <a:pt x="436846" y="266395"/>
                  </a:cubicBezTo>
                  <a:lnTo>
                    <a:pt x="466083" y="266395"/>
                  </a:lnTo>
                  <a:close/>
                </a:path>
              </a:pathLst>
            </a:custGeom>
            <a:solidFill>
              <a:schemeClr val="accent4">
                <a:lumMod val="75000"/>
              </a:schemeClr>
            </a:solidFill>
            <a:ln w="10418" cap="flat">
              <a:noFill/>
              <a:prstDash val="solid"/>
              <a:miter/>
            </a:ln>
          </p:spPr>
          <p:txBody>
            <a:bodyPr rtlCol="0" anchor="ctr"/>
            <a:lstStyle/>
            <a:p>
              <a:endParaRPr lang="en-US"/>
            </a:p>
          </p:txBody>
        </p:sp>
      </p:grpSp>
      <p:sp>
        <p:nvSpPr>
          <p:cNvPr id="9" name="TextBox 8">
            <a:extLst>
              <a:ext uri="{FF2B5EF4-FFF2-40B4-BE49-F238E27FC236}">
                <a16:creationId xmlns:a16="http://schemas.microsoft.com/office/drawing/2014/main" id="{A60225AE-3CA0-FAEF-497D-D7A62A82C8CF}"/>
              </a:ext>
            </a:extLst>
          </p:cNvPr>
          <p:cNvSpPr txBox="1">
            <a:spLocks/>
          </p:cNvSpPr>
          <p:nvPr/>
        </p:nvSpPr>
        <p:spPr>
          <a:xfrm>
            <a:off x="6050580" y="4024024"/>
            <a:ext cx="2791878" cy="1600438"/>
          </a:xfrm>
          <a:prstGeom prst="rect">
            <a:avLst/>
          </a:prstGeom>
          <a:noFill/>
        </p:spPr>
        <p:txBody>
          <a:bodyPr wrap="square" rtlCol="0">
            <a:spAutoFit/>
          </a:bodyPr>
          <a:lstStyle/>
          <a:p>
            <a:pPr algn="ctr" rtl="1"/>
            <a:r>
              <a:rPr lang="ar-KW" sz="14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rPr>
              <a:t>تقوم سارة بفتح حساب لدى شركة (</a:t>
            </a:r>
            <a:r>
              <a:rPr lang="en-US" sz="1400" b="1" dirty="0">
                <a:solidFill>
                  <a:srgbClr val="093D6C"/>
                </a:solidFill>
                <a:ea typeface="GE SS Two Bold" panose="020A0503020102020204" pitchFamily="18" charset="-78"/>
                <a:cs typeface="GE SS Two Bold" panose="020A0503020102020204" pitchFamily="18" charset="-78"/>
              </a:rPr>
              <a:t>B</a:t>
            </a:r>
            <a:r>
              <a:rPr lang="ar-KW" sz="14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rPr>
              <a:t>) وتقوم بتعبئة نموذج اعرف عميلك (</a:t>
            </a:r>
            <a:r>
              <a:rPr lang="en-US" sz="1400" dirty="0">
                <a:solidFill>
                  <a:srgbClr val="093D6C"/>
                </a:solidFill>
                <a:latin typeface="+mj-lt"/>
                <a:ea typeface="GE SS Two Bold" panose="020A0503020102020204" pitchFamily="18" charset="-78"/>
                <a:cs typeface="GE SS Two Bold" panose="020A0503020102020204" pitchFamily="18" charset="-78"/>
              </a:rPr>
              <a:t>KYC</a:t>
            </a:r>
            <a:r>
              <a:rPr lang="ar-KW" sz="14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rPr>
              <a:t>) إلكترونياً وتعبئة استبيان تحديد المخاطر لتحديد الأهداف الاستثمارية ومدى قدرتها على تحمل المخاطر</a:t>
            </a:r>
            <a:endParaRPr lang="en-US" sz="14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9" name="Title 1">
            <a:extLst>
              <a:ext uri="{FF2B5EF4-FFF2-40B4-BE49-F238E27FC236}">
                <a16:creationId xmlns:a16="http://schemas.microsoft.com/office/drawing/2014/main" id="{47C901E3-1F5F-00B9-BD27-D33B75983728}"/>
              </a:ext>
            </a:extLst>
          </p:cNvPr>
          <p:cNvSpPr txBox="1">
            <a:spLocks/>
          </p:cNvSpPr>
          <p:nvPr/>
        </p:nvSpPr>
        <p:spPr>
          <a:xfrm>
            <a:off x="2700435" y="558453"/>
            <a:ext cx="9067800" cy="1325563"/>
          </a:xfrm>
          <a:prstGeom prst="rect">
            <a:avLst/>
          </a:prstGeom>
          <a:ln w="381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KW" sz="28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rPr>
              <a:t>طريقة عمل مستشار الاستثمار الآلي</a:t>
            </a:r>
            <a:endParaRPr lang="en-US" sz="28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endParaRPr>
          </a:p>
        </p:txBody>
      </p:sp>
      <p:cxnSp>
        <p:nvCxnSpPr>
          <p:cNvPr id="30" name="Straight Connector 29">
            <a:extLst>
              <a:ext uri="{FF2B5EF4-FFF2-40B4-BE49-F238E27FC236}">
                <a16:creationId xmlns:a16="http://schemas.microsoft.com/office/drawing/2014/main" id="{9D1619C5-22D3-14AF-E025-34CBC5DFAC9A}"/>
              </a:ext>
            </a:extLst>
          </p:cNvPr>
          <p:cNvCxnSpPr>
            <a:cxnSpLocks/>
          </p:cNvCxnSpPr>
          <p:nvPr/>
        </p:nvCxnSpPr>
        <p:spPr>
          <a:xfrm>
            <a:off x="1841627" y="1590233"/>
            <a:ext cx="9222297" cy="0"/>
          </a:xfrm>
          <a:prstGeom prst="line">
            <a:avLst/>
          </a:prstGeom>
          <a:ln>
            <a:solidFill>
              <a:schemeClr val="accent4">
                <a:lumMod val="75000"/>
              </a:schemeClr>
            </a:solidFill>
          </a:ln>
        </p:spPr>
        <p:style>
          <a:lnRef idx="3">
            <a:schemeClr val="accent1"/>
          </a:lnRef>
          <a:fillRef idx="0">
            <a:schemeClr val="accent1"/>
          </a:fillRef>
          <a:effectRef idx="2">
            <a:schemeClr val="accent1"/>
          </a:effectRef>
          <a:fontRef idx="minor">
            <a:schemeClr val="tx1"/>
          </a:fontRef>
        </p:style>
      </p:cxnSp>
      <p:sp>
        <p:nvSpPr>
          <p:cNvPr id="31" name="Flowchart: Document 30">
            <a:extLst>
              <a:ext uri="{FF2B5EF4-FFF2-40B4-BE49-F238E27FC236}">
                <a16:creationId xmlns:a16="http://schemas.microsoft.com/office/drawing/2014/main" id="{2F90BEAA-2856-A8FE-6B31-095A37EF0EBF}"/>
              </a:ext>
            </a:extLst>
          </p:cNvPr>
          <p:cNvSpPr/>
          <p:nvPr/>
        </p:nvSpPr>
        <p:spPr>
          <a:xfrm>
            <a:off x="10264914" y="1063167"/>
            <a:ext cx="1190871" cy="1062713"/>
          </a:xfrm>
          <a:prstGeom prst="flowChartDocument">
            <a:avLst/>
          </a:prstGeom>
          <a:solidFill>
            <a:schemeClr val="bg1"/>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pic>
        <p:nvPicPr>
          <p:cNvPr id="32" name="Graphic 31" descr="Robot outline">
            <a:extLst>
              <a:ext uri="{FF2B5EF4-FFF2-40B4-BE49-F238E27FC236}">
                <a16:creationId xmlns:a16="http://schemas.microsoft.com/office/drawing/2014/main" id="{A5057903-6292-E7B8-C538-92462F52228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97154" y="1143573"/>
            <a:ext cx="685647" cy="685647"/>
          </a:xfrm>
          <a:prstGeom prst="rect">
            <a:avLst/>
          </a:prstGeom>
        </p:spPr>
      </p:pic>
      <p:pic>
        <p:nvPicPr>
          <p:cNvPr id="35" name="Picture 34">
            <a:extLst>
              <a:ext uri="{FF2B5EF4-FFF2-40B4-BE49-F238E27FC236}">
                <a16:creationId xmlns:a16="http://schemas.microsoft.com/office/drawing/2014/main" id="{AFA1D653-A2B0-9361-A88A-800D74C251C8}"/>
              </a:ext>
            </a:extLst>
          </p:cNvPr>
          <p:cNvPicPr>
            <a:picLocks/>
          </p:cNvPicPr>
          <p:nvPr/>
        </p:nvPicPr>
        <p:blipFill rotWithShape="1">
          <a:blip r:embed="rId8" cstate="print">
            <a:extLst>
              <a:ext uri="{28A0092B-C50C-407E-A947-70E740481C1C}">
                <a14:useLocalDpi xmlns:a14="http://schemas.microsoft.com/office/drawing/2010/main" val="0"/>
              </a:ext>
            </a:extLst>
          </a:blip>
          <a:srcRect r="7166"/>
          <a:stretch/>
        </p:blipFill>
        <p:spPr bwMode="auto">
          <a:xfrm>
            <a:off x="10069674" y="50308"/>
            <a:ext cx="1865152" cy="787892"/>
          </a:xfrm>
          <a:prstGeom prst="rect">
            <a:avLst/>
          </a:prstGeom>
          <a:ln>
            <a:noFill/>
          </a:ln>
          <a:extLst>
            <a:ext uri="{53640926-AAD7-44D8-BBD7-CCE9431645EC}">
              <a14:shadowObscured xmlns:a14="http://schemas.microsoft.com/office/drawing/2010/main"/>
            </a:ext>
          </a:extLst>
        </p:spPr>
      </p:pic>
      <p:grpSp>
        <p:nvGrpSpPr>
          <p:cNvPr id="4" name="Group 3">
            <a:extLst>
              <a:ext uri="{FF2B5EF4-FFF2-40B4-BE49-F238E27FC236}">
                <a16:creationId xmlns:a16="http://schemas.microsoft.com/office/drawing/2014/main" id="{D7356768-1D09-AE51-EC50-3686684B5C78}"/>
              </a:ext>
            </a:extLst>
          </p:cNvPr>
          <p:cNvGrpSpPr/>
          <p:nvPr/>
        </p:nvGrpSpPr>
        <p:grpSpPr>
          <a:xfrm>
            <a:off x="368678" y="2877913"/>
            <a:ext cx="2663305" cy="2787365"/>
            <a:chOff x="917160" y="1966658"/>
            <a:chExt cx="2663305" cy="2787365"/>
          </a:xfrm>
        </p:grpSpPr>
        <p:sp>
          <p:nvSpPr>
            <p:cNvPr id="5" name="Rectangle: Rounded Corners 4">
              <a:extLst>
                <a:ext uri="{FF2B5EF4-FFF2-40B4-BE49-F238E27FC236}">
                  <a16:creationId xmlns:a16="http://schemas.microsoft.com/office/drawing/2014/main" id="{86B8BFDC-C387-B2E6-930B-04CB352D5507}"/>
                </a:ext>
              </a:extLst>
            </p:cNvPr>
            <p:cNvSpPr>
              <a:spLocks/>
            </p:cNvSpPr>
            <p:nvPr/>
          </p:nvSpPr>
          <p:spPr>
            <a:xfrm>
              <a:off x="917160" y="1966658"/>
              <a:ext cx="2663305" cy="2787365"/>
            </a:xfrm>
            <a:prstGeom prst="roundRect">
              <a:avLst/>
            </a:prstGeom>
            <a:solidFill>
              <a:schemeClr val="bg1"/>
            </a:solidFill>
            <a:ln w="28575" cap="flat" cmpd="sng" algn="ctr">
              <a:solidFill>
                <a:srgbClr val="BA941C"/>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b"/>
            <a:lstStyle/>
            <a:p>
              <a:pPr algn="ctr"/>
              <a:endParaRPr lang="ar-KW"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endParaRPr>
            </a:p>
            <a:p>
              <a:pPr marR="0" lvl="0" algn="r" rtl="1">
                <a:lnSpc>
                  <a:spcPct val="107000"/>
                </a:lnSpc>
                <a:spcBef>
                  <a:spcPts val="0"/>
                </a:spcBef>
                <a:spcAft>
                  <a:spcPts val="800"/>
                </a:spcAft>
              </a:pPr>
              <a:endParaRPr lang="ar-KW" sz="13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endParaRPr>
            </a:p>
            <a:p>
              <a:pPr marR="0" lvl="0" algn="ctr" rtl="1">
                <a:lnSpc>
                  <a:spcPct val="107000"/>
                </a:lnSpc>
                <a:spcBef>
                  <a:spcPts val="0"/>
                </a:spcBef>
                <a:spcAft>
                  <a:spcPts val="800"/>
                </a:spcAft>
              </a:pPr>
              <a:r>
                <a:rPr lang="ar-KW" sz="13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rPr>
                <a:t>يمكن  لسارة تنفيذ التوصيات الاستثمارية عن طريق مقدم خدمة مستشار الاستثمار الآلي في حال حصوله على رخصة أنشطة الأوراق المالية الخاصة بتنفيذ تلك التوصيات، أو أن يتم تنفيذها عن طريق شخص مرخص له آخر حاصل على الرخصة المطلوبة</a:t>
              </a:r>
              <a:endParaRPr lang="en-US" sz="13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7" name="TextBox 6">
              <a:extLst>
                <a:ext uri="{FF2B5EF4-FFF2-40B4-BE49-F238E27FC236}">
                  <a16:creationId xmlns:a16="http://schemas.microsoft.com/office/drawing/2014/main" id="{9CD86A5E-E694-D389-86F7-0CD796AB551B}"/>
                </a:ext>
              </a:extLst>
            </p:cNvPr>
            <p:cNvSpPr txBox="1">
              <a:spLocks/>
            </p:cNvSpPr>
            <p:nvPr/>
          </p:nvSpPr>
          <p:spPr>
            <a:xfrm>
              <a:off x="977475" y="3199838"/>
              <a:ext cx="2568360" cy="307777"/>
            </a:xfrm>
            <a:prstGeom prst="rect">
              <a:avLst/>
            </a:prstGeom>
            <a:noFill/>
          </p:spPr>
          <p:txBody>
            <a:bodyPr wrap="square" rtlCol="0">
              <a:spAutoFit/>
            </a:bodyPr>
            <a:lstStyle/>
            <a:p>
              <a:pPr algn="ctr" rtl="1"/>
              <a:r>
                <a:rPr lang="ar-KW" sz="14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rPr>
                <a:t> </a:t>
              </a:r>
            </a:p>
          </p:txBody>
        </p:sp>
      </p:grpSp>
      <p:sp>
        <p:nvSpPr>
          <p:cNvPr id="10" name="Rectangle 9" descr="Money">
            <a:extLst>
              <a:ext uri="{FF2B5EF4-FFF2-40B4-BE49-F238E27FC236}">
                <a16:creationId xmlns:a16="http://schemas.microsoft.com/office/drawing/2014/main" id="{76D14C9F-5A95-D82E-20B1-9BF1F43A05D5}"/>
              </a:ext>
            </a:extLst>
          </p:cNvPr>
          <p:cNvSpPr/>
          <p:nvPr/>
        </p:nvSpPr>
        <p:spPr>
          <a:xfrm>
            <a:off x="1415944" y="2725259"/>
            <a:ext cx="594458" cy="978757"/>
          </a:xfrm>
          <a:prstGeom prst="rect">
            <a:avLst/>
          </a:prstGeom>
          <a:blipFill dpi="0"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9347" t="10436" r="-9347" b="10436"/>
            </a:stretch>
          </a:blipFill>
        </p:spPr>
        <p:style>
          <a:lnRef idx="0">
            <a:schemeClr val="lt1">
              <a:hueOff val="0"/>
              <a:satOff val="0"/>
              <a:lumOff val="0"/>
              <a:alphaOff val="0"/>
            </a:schemeClr>
          </a:lnRef>
          <a:fillRef idx="1">
            <a:scrgbClr r="0" g="0" b="0"/>
          </a:fillRef>
          <a:effectRef idx="3">
            <a:schemeClr val="accent2">
              <a:tint val="50000"/>
              <a:hueOff val="-587108"/>
              <a:satOff val="-50780"/>
              <a:lumOff val="-508"/>
              <a:alphaOff val="0"/>
            </a:schemeClr>
          </a:effectRef>
          <a:fontRef idx="minor">
            <a:schemeClr val="lt1">
              <a:hueOff val="0"/>
              <a:satOff val="0"/>
              <a:lumOff val="0"/>
              <a:alphaOff val="0"/>
            </a:schemeClr>
          </a:fontRef>
        </p:style>
        <p:txBody>
          <a:bodyPr/>
          <a:lstStyle/>
          <a:p>
            <a:endParaRPr lang="en-US" dirty="0"/>
          </a:p>
        </p:txBody>
      </p:sp>
    </p:spTree>
    <p:extLst>
      <p:ext uri="{BB962C8B-B14F-4D97-AF65-F5344CB8AC3E}">
        <p14:creationId xmlns:p14="http://schemas.microsoft.com/office/powerpoint/2010/main" val="789967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EBBB9A-1A81-623B-D050-CE5047E583D5}"/>
              </a:ext>
            </a:extLst>
          </p:cNvPr>
          <p:cNvPicPr>
            <a:picLocks/>
          </p:cNvPicPr>
          <p:nvPr/>
        </p:nvPicPr>
        <p:blipFill rotWithShape="1">
          <a:blip r:embed="rId2" cstate="print">
            <a:extLst>
              <a:ext uri="{28A0092B-C50C-407E-A947-70E740481C1C}">
                <a14:useLocalDpi xmlns:a14="http://schemas.microsoft.com/office/drawing/2010/main" val="0"/>
              </a:ext>
            </a:extLst>
          </a:blip>
          <a:srcRect r="7166"/>
          <a:stretch/>
        </p:blipFill>
        <p:spPr bwMode="auto">
          <a:xfrm>
            <a:off x="10098249" y="97705"/>
            <a:ext cx="1865152" cy="787892"/>
          </a:xfrm>
          <a:prstGeom prst="rect">
            <a:avLst/>
          </a:prstGeom>
          <a:ln>
            <a:noFill/>
          </a:ln>
          <a:extLst>
            <a:ext uri="{53640926-AAD7-44D8-BBD7-CCE9431645EC}">
              <a14:shadowObscured xmlns:a14="http://schemas.microsoft.com/office/drawing/2010/main"/>
            </a:ext>
          </a:extLst>
        </p:spPr>
      </p:pic>
      <p:sp>
        <p:nvSpPr>
          <p:cNvPr id="6" name="Title 1">
            <a:extLst>
              <a:ext uri="{FF2B5EF4-FFF2-40B4-BE49-F238E27FC236}">
                <a16:creationId xmlns:a16="http://schemas.microsoft.com/office/drawing/2014/main" id="{FB61056E-63FD-F3C6-326E-240BF73A44C0}"/>
              </a:ext>
            </a:extLst>
          </p:cNvPr>
          <p:cNvSpPr txBox="1">
            <a:spLocks/>
          </p:cNvSpPr>
          <p:nvPr/>
        </p:nvSpPr>
        <p:spPr>
          <a:xfrm>
            <a:off x="349897" y="568079"/>
            <a:ext cx="11492204" cy="1325563"/>
          </a:xfrm>
          <a:prstGeom prst="rect">
            <a:avLst/>
          </a:prstGeom>
          <a:ln w="381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KW" sz="28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rPr>
              <a:t>أحكام عامة لمزاولة خدمة مستشار استثمار آلي</a:t>
            </a:r>
            <a:endParaRPr lang="en-US" sz="28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endParaRPr>
          </a:p>
        </p:txBody>
      </p:sp>
      <p:cxnSp>
        <p:nvCxnSpPr>
          <p:cNvPr id="7" name="Straight Connector 6">
            <a:extLst>
              <a:ext uri="{FF2B5EF4-FFF2-40B4-BE49-F238E27FC236}">
                <a16:creationId xmlns:a16="http://schemas.microsoft.com/office/drawing/2014/main" id="{BDA0D492-DC95-3E26-1D93-E628825F5353}"/>
              </a:ext>
            </a:extLst>
          </p:cNvPr>
          <p:cNvCxnSpPr>
            <a:cxnSpLocks/>
          </p:cNvCxnSpPr>
          <p:nvPr/>
        </p:nvCxnSpPr>
        <p:spPr>
          <a:xfrm>
            <a:off x="1484851" y="1651649"/>
            <a:ext cx="9222297" cy="0"/>
          </a:xfrm>
          <a:prstGeom prst="line">
            <a:avLst/>
          </a:prstGeom>
          <a:ln>
            <a:solidFill>
              <a:schemeClr val="accent4">
                <a:lumMod val="75000"/>
              </a:schemeClr>
            </a:solidFill>
          </a:ln>
        </p:spPr>
        <p:style>
          <a:lnRef idx="3">
            <a:schemeClr val="accent1"/>
          </a:lnRef>
          <a:fillRef idx="0">
            <a:schemeClr val="accent1"/>
          </a:fillRef>
          <a:effectRef idx="2">
            <a:schemeClr val="accent1"/>
          </a:effectRef>
          <a:fontRef idx="minor">
            <a:schemeClr val="tx1"/>
          </a:fontRef>
        </p:style>
      </p:cxnSp>
      <p:sp>
        <p:nvSpPr>
          <p:cNvPr id="4" name="Flowchart: Document 3">
            <a:extLst>
              <a:ext uri="{FF2B5EF4-FFF2-40B4-BE49-F238E27FC236}">
                <a16:creationId xmlns:a16="http://schemas.microsoft.com/office/drawing/2014/main" id="{A552ECA7-3491-9616-2064-1D499D19110E}"/>
              </a:ext>
            </a:extLst>
          </p:cNvPr>
          <p:cNvSpPr/>
          <p:nvPr/>
        </p:nvSpPr>
        <p:spPr>
          <a:xfrm>
            <a:off x="10264914" y="1063167"/>
            <a:ext cx="1190871" cy="1062713"/>
          </a:xfrm>
          <a:prstGeom prst="flowChartDocument">
            <a:avLst/>
          </a:prstGeom>
          <a:solidFill>
            <a:schemeClr val="bg1"/>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5" name="Graphic 4" descr="Robot outline">
            <a:extLst>
              <a:ext uri="{FF2B5EF4-FFF2-40B4-BE49-F238E27FC236}">
                <a16:creationId xmlns:a16="http://schemas.microsoft.com/office/drawing/2014/main" id="{A4BF1E91-1B7E-5009-E1D6-E1C5AEBC61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7154" y="1143573"/>
            <a:ext cx="685647" cy="685647"/>
          </a:xfrm>
          <a:prstGeom prst="rect">
            <a:avLst/>
          </a:prstGeom>
        </p:spPr>
      </p:pic>
      <p:sp>
        <p:nvSpPr>
          <p:cNvPr id="9" name="Content Placeholder 2">
            <a:extLst>
              <a:ext uri="{FF2B5EF4-FFF2-40B4-BE49-F238E27FC236}">
                <a16:creationId xmlns:a16="http://schemas.microsoft.com/office/drawing/2014/main" id="{5C94B47A-A6A9-236D-3BC3-EFFFA887A5F7}"/>
              </a:ext>
            </a:extLst>
          </p:cNvPr>
          <p:cNvSpPr txBox="1">
            <a:spLocks/>
          </p:cNvSpPr>
          <p:nvPr/>
        </p:nvSpPr>
        <p:spPr>
          <a:xfrm>
            <a:off x="5947793" y="2240132"/>
            <a:ext cx="5272897" cy="5238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KW" sz="1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قبل مرحلة تقديم طلب الترخيص/ إضافة الخدمة</a:t>
            </a:r>
            <a:endParaRPr lang="en-US" sz="1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graphicFrame>
        <p:nvGraphicFramePr>
          <p:cNvPr id="10" name="Table 12">
            <a:extLst>
              <a:ext uri="{FF2B5EF4-FFF2-40B4-BE49-F238E27FC236}">
                <a16:creationId xmlns:a16="http://schemas.microsoft.com/office/drawing/2014/main" id="{1C6D7423-01D7-EB47-C831-45B599AE9C97}"/>
              </a:ext>
            </a:extLst>
          </p:cNvPr>
          <p:cNvGraphicFramePr>
            <a:graphicFrameLocks/>
          </p:cNvGraphicFramePr>
          <p:nvPr>
            <p:extLst>
              <p:ext uri="{D42A27DB-BD31-4B8C-83A1-F6EECF244321}">
                <p14:modId xmlns:p14="http://schemas.microsoft.com/office/powerpoint/2010/main" val="143308550"/>
              </p:ext>
            </p:extLst>
          </p:nvPr>
        </p:nvGraphicFramePr>
        <p:xfrm>
          <a:off x="6095999" y="2659694"/>
          <a:ext cx="5195297" cy="1801690"/>
        </p:xfrm>
        <a:graphic>
          <a:graphicData uri="http://schemas.openxmlformats.org/drawingml/2006/table">
            <a:tbl>
              <a:tblPr firstRow="1" bandRow="1">
                <a:tableStyleId>{5940675A-B579-460E-94D1-54222C63F5DA}</a:tableStyleId>
              </a:tblPr>
              <a:tblGrid>
                <a:gridCol w="3871299">
                  <a:extLst>
                    <a:ext uri="{9D8B030D-6E8A-4147-A177-3AD203B41FA5}">
                      <a16:colId xmlns:a16="http://schemas.microsoft.com/office/drawing/2014/main" val="1926385265"/>
                    </a:ext>
                  </a:extLst>
                </a:gridCol>
                <a:gridCol w="1323998">
                  <a:extLst>
                    <a:ext uri="{9D8B030D-6E8A-4147-A177-3AD203B41FA5}">
                      <a16:colId xmlns:a16="http://schemas.microsoft.com/office/drawing/2014/main" val="60993701"/>
                    </a:ext>
                  </a:extLst>
                </a:gridCol>
              </a:tblGrid>
              <a:tr h="287605">
                <a:tc>
                  <a:txBody>
                    <a:bodyPr/>
                    <a:lstStyle/>
                    <a:p>
                      <a:pPr algn="ctr" rtl="1"/>
                      <a:r>
                        <a:rPr lang="ar-KW" sz="1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التفصيل</a:t>
                      </a:r>
                      <a:endParaRPr lang="en-US" sz="1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93D6C"/>
                    </a:solidFill>
                  </a:tcPr>
                </a:tc>
                <a:tc>
                  <a:txBody>
                    <a:bodyPr/>
                    <a:lstStyle/>
                    <a:p>
                      <a:pPr algn="ctr" rtl="1"/>
                      <a:r>
                        <a:rPr lang="ar-KW" sz="1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المتطلب</a:t>
                      </a:r>
                      <a:endParaRPr lang="en-US" sz="1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93D6C"/>
                    </a:solidFill>
                  </a:tcPr>
                </a:tc>
                <a:extLst>
                  <a:ext uri="{0D108BD9-81ED-4DB2-BD59-A6C34878D82A}">
                    <a16:rowId xmlns:a16="http://schemas.microsoft.com/office/drawing/2014/main" val="4220614778"/>
                  </a:ext>
                </a:extLst>
              </a:tr>
              <a:tr h="721831">
                <a:tc>
                  <a:txBody>
                    <a:bodyPr/>
                    <a:lstStyle/>
                    <a:p>
                      <a:pPr marL="0" indent="0" algn="r" rtl="1">
                        <a:buFont typeface="Arial" panose="020B0604020202020204" pitchFamily="34" charset="0"/>
                        <a:buNone/>
                      </a:pPr>
                      <a:r>
                        <a:rPr lang="ar-KW" sz="1400" b="0" dirty="0">
                          <a:solidFill>
                            <a:schemeClr val="accent4">
                              <a:lumMod val="50000"/>
                            </a:schemeClr>
                          </a:solidFill>
                          <a:latin typeface="GE SS Two Bold" panose="020A0503020102020204" pitchFamily="18" charset="-78"/>
                          <a:ea typeface="GE SS Two Bold" panose="020A0503020102020204" pitchFamily="18" charset="-78"/>
                          <a:cs typeface="GE SS Two Bold" panose="020A0503020102020204" pitchFamily="18" charset="-78"/>
                        </a:rPr>
                        <a:t>شخص اعتباري مرخص من قبل وزارة التجارة والصناعة داخل دولة الكويت، ويكون شكل الشركة القانوني كالتالي:</a:t>
                      </a:r>
                    </a:p>
                    <a:p>
                      <a:pPr marL="285750" indent="-285750" algn="r" rtl="1">
                        <a:buFont typeface="Arial" panose="020B0604020202020204" pitchFamily="34" charset="0"/>
                        <a:buChar char="•"/>
                      </a:pPr>
                      <a:r>
                        <a:rPr lang="ar-KW" sz="1400" b="0" dirty="0">
                          <a:solidFill>
                            <a:schemeClr val="accent4">
                              <a:lumMod val="50000"/>
                            </a:schemeClr>
                          </a:solidFill>
                          <a:latin typeface="GE SS Two Bold" panose="020A0503020102020204" pitchFamily="18" charset="-78"/>
                          <a:ea typeface="GE SS Two Bold" panose="020A0503020102020204" pitchFamily="18" charset="-78"/>
                          <a:cs typeface="GE SS Two Bold" panose="020A0503020102020204" pitchFamily="18" charset="-78"/>
                        </a:rPr>
                        <a:t>شركة ذات مسؤولية محدودة</a:t>
                      </a:r>
                    </a:p>
                    <a:p>
                      <a:pPr marL="285750" indent="-285750" algn="r" rtl="1">
                        <a:buFont typeface="Arial" panose="020B0604020202020204" pitchFamily="34" charset="0"/>
                        <a:buChar char="•"/>
                      </a:pPr>
                      <a:r>
                        <a:rPr lang="ar-KW" sz="1400" b="0" dirty="0">
                          <a:solidFill>
                            <a:schemeClr val="accent4">
                              <a:lumMod val="50000"/>
                            </a:schemeClr>
                          </a:solidFill>
                          <a:latin typeface="GE SS Two Bold" panose="020A0503020102020204" pitchFamily="18" charset="-78"/>
                          <a:ea typeface="GE SS Two Bold" panose="020A0503020102020204" pitchFamily="18" charset="-78"/>
                          <a:cs typeface="GE SS Two Bold" panose="020A0503020102020204" pitchFamily="18" charset="-78"/>
                        </a:rPr>
                        <a:t>شركة مساهمة</a:t>
                      </a:r>
                      <a:endParaRPr lang="en-US" sz="1400" b="0" dirty="0">
                        <a:solidFill>
                          <a:schemeClr val="accent4">
                            <a:lumMod val="50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1"/>
                      <a:r>
                        <a:rPr lang="ar-KW" sz="1400" dirty="0">
                          <a:latin typeface="GE SS Two Bold" panose="020A0503020102020204" pitchFamily="18" charset="-78"/>
                          <a:ea typeface="GE SS Two Bold" panose="020A0503020102020204" pitchFamily="18" charset="-78"/>
                          <a:cs typeface="GE SS Two Bold" panose="020A0503020102020204" pitchFamily="18" charset="-78"/>
                        </a:rPr>
                        <a:t>الشكل القانوني</a:t>
                      </a:r>
                      <a:endParaRPr lang="en-US" sz="1400" dirty="0">
                        <a:latin typeface="GE SS Two Bold" panose="020A0503020102020204" pitchFamily="18" charset="-78"/>
                        <a:ea typeface="GE SS Two Bold" panose="020A0503020102020204" pitchFamily="18" charset="-78"/>
                        <a:cs typeface="GE SS Two Bold" panose="020A0503020102020204" pitchFamily="18" charset="-78"/>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43116017"/>
                  </a:ext>
                </a:extLst>
              </a:tr>
              <a:tr h="338650">
                <a:tc>
                  <a:txBody>
                    <a:bodyPr/>
                    <a:lstStyle/>
                    <a:p>
                      <a:pPr algn="r" rtl="1"/>
                      <a:r>
                        <a:rPr lang="ar-KW" sz="1400" b="0" dirty="0">
                          <a:solidFill>
                            <a:schemeClr val="accent4">
                              <a:lumMod val="50000"/>
                            </a:schemeClr>
                          </a:solidFill>
                          <a:latin typeface="+mn-lt"/>
                          <a:ea typeface="GE SS Two Bold" panose="020A0503020102020204" pitchFamily="18" charset="-78"/>
                          <a:cs typeface="GE SS Two Bold" panose="020A0503020102020204" pitchFamily="18" charset="-78"/>
                        </a:rPr>
                        <a:t>50,000</a:t>
                      </a:r>
                      <a:r>
                        <a:rPr lang="ar-KW" sz="1400" b="0" dirty="0">
                          <a:solidFill>
                            <a:schemeClr val="accent4">
                              <a:lumMod val="50000"/>
                            </a:schemeClr>
                          </a:solidFill>
                          <a:latin typeface="GE SS Two Bold" panose="020A0503020102020204" pitchFamily="18" charset="-78"/>
                          <a:ea typeface="GE SS Two Bold" panose="020A0503020102020204" pitchFamily="18" charset="-78"/>
                          <a:cs typeface="GE SS Two Bold" panose="020A0503020102020204" pitchFamily="18" charset="-78"/>
                        </a:rPr>
                        <a:t> دينار كويتي كحد أدنى</a:t>
                      </a:r>
                      <a:endParaRPr lang="en-US" sz="1400" b="0" dirty="0">
                        <a:solidFill>
                          <a:schemeClr val="accent4">
                            <a:lumMod val="50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ar-KW" sz="1400" dirty="0">
                          <a:latin typeface="GE SS Two Bold" panose="020A0503020102020204" pitchFamily="18" charset="-78"/>
                          <a:ea typeface="GE SS Two Bold" panose="020A0503020102020204" pitchFamily="18" charset="-78"/>
                          <a:cs typeface="GE SS Two Bold" panose="020A0503020102020204" pitchFamily="18" charset="-78"/>
                        </a:rPr>
                        <a:t>رأس المال</a:t>
                      </a:r>
                      <a:endParaRPr lang="en-US" sz="1400" dirty="0">
                        <a:latin typeface="GE SS Two Bold" panose="020A0503020102020204" pitchFamily="18" charset="-78"/>
                        <a:ea typeface="GE SS Two Bold" panose="020A0503020102020204" pitchFamily="18" charset="-78"/>
                        <a:cs typeface="GE SS Two Bold" panose="020A0503020102020204" pitchFamily="18" charset="-78"/>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7248719"/>
                  </a:ext>
                </a:extLst>
              </a:tr>
            </a:tbl>
          </a:graphicData>
        </a:graphic>
      </p:graphicFrame>
      <p:sp>
        <p:nvSpPr>
          <p:cNvPr id="3" name="Content Placeholder 2">
            <a:extLst>
              <a:ext uri="{FF2B5EF4-FFF2-40B4-BE49-F238E27FC236}">
                <a16:creationId xmlns:a16="http://schemas.microsoft.com/office/drawing/2014/main" id="{44D9DCF8-2FC9-17B7-9309-98DEFABD04C9}"/>
              </a:ext>
            </a:extLst>
          </p:cNvPr>
          <p:cNvSpPr txBox="1">
            <a:spLocks/>
          </p:cNvSpPr>
          <p:nvPr/>
        </p:nvSpPr>
        <p:spPr>
          <a:xfrm>
            <a:off x="-673560" y="2159726"/>
            <a:ext cx="5272897" cy="5238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KW" sz="1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مرحلة تقديم طلب الترخيص/ إضافة الخدمة</a:t>
            </a:r>
            <a:endParaRPr lang="en-US" sz="1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graphicFrame>
        <p:nvGraphicFramePr>
          <p:cNvPr id="8" name="Table 7">
            <a:extLst>
              <a:ext uri="{FF2B5EF4-FFF2-40B4-BE49-F238E27FC236}">
                <a16:creationId xmlns:a16="http://schemas.microsoft.com/office/drawing/2014/main" id="{44482CFB-0BE7-B0CC-D12D-FDDA37529F3A}"/>
              </a:ext>
            </a:extLst>
          </p:cNvPr>
          <p:cNvGraphicFramePr>
            <a:graphicFrameLocks noGrp="1"/>
          </p:cNvGraphicFramePr>
          <p:nvPr>
            <p:extLst>
              <p:ext uri="{D42A27DB-BD31-4B8C-83A1-F6EECF244321}">
                <p14:modId xmlns:p14="http://schemas.microsoft.com/office/powerpoint/2010/main" val="4153463666"/>
              </p:ext>
            </p:extLst>
          </p:nvPr>
        </p:nvGraphicFramePr>
        <p:xfrm>
          <a:off x="349897" y="2502081"/>
          <a:ext cx="4872824" cy="2734242"/>
        </p:xfrm>
        <a:graphic>
          <a:graphicData uri="http://schemas.openxmlformats.org/drawingml/2006/table">
            <a:tbl>
              <a:tblPr rtl="1">
                <a:tableStyleId>{5C22544A-7EE6-4342-B048-85BDC9FD1C3A}</a:tableStyleId>
              </a:tblPr>
              <a:tblGrid>
                <a:gridCol w="576065">
                  <a:extLst>
                    <a:ext uri="{9D8B030D-6E8A-4147-A177-3AD203B41FA5}">
                      <a16:colId xmlns:a16="http://schemas.microsoft.com/office/drawing/2014/main" val="468157461"/>
                    </a:ext>
                  </a:extLst>
                </a:gridCol>
                <a:gridCol w="4296759">
                  <a:extLst>
                    <a:ext uri="{9D8B030D-6E8A-4147-A177-3AD203B41FA5}">
                      <a16:colId xmlns:a16="http://schemas.microsoft.com/office/drawing/2014/main" val="1268964910"/>
                    </a:ext>
                  </a:extLst>
                </a:gridCol>
              </a:tblGrid>
              <a:tr h="742227">
                <a:tc gridSpan="2">
                  <a:txBody>
                    <a:bodyPr/>
                    <a:lstStyle/>
                    <a:p>
                      <a:pPr algn="r" rtl="1" fontAlgn="b"/>
                      <a:r>
                        <a:rPr lang="ar-KW" sz="1200" b="0" i="0" u="none" strike="noStrike" dirty="0">
                          <a:solidFill>
                            <a:schemeClr val="bg1"/>
                          </a:solidFill>
                          <a:effectLst/>
                          <a:latin typeface="GE SS Two Bold" panose="020A0503020102020204" pitchFamily="18" charset="-78"/>
                          <a:ea typeface="GE SS Two Bold" panose="020A0503020102020204" pitchFamily="18" charset="-78"/>
                          <a:cs typeface="GE SS Two Bold" panose="020A0503020102020204" pitchFamily="18" charset="-78"/>
                        </a:rPr>
                        <a:t>تعتمد إجراءات ومتطلبات ونماذج الحصول على الترخيص والقيد في سجل التقنيات المالية على الحالات الآتية:</a:t>
                      </a:r>
                    </a:p>
                  </a:txBody>
                  <a:tcPr marL="8703" marR="8703" marT="8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93D6C"/>
                    </a:solidFill>
                  </a:tcPr>
                </a:tc>
                <a:tc hMerge="1">
                  <a:txBody>
                    <a:bodyPr/>
                    <a:lstStyle/>
                    <a:p>
                      <a:pPr algn="r" rtl="1" fontAlgn="b"/>
                      <a:endParaRPr lang="ar-KW" sz="1000" b="0" i="0" u="none" strike="noStrike" dirty="0">
                        <a:solidFill>
                          <a:schemeClr val="bg1"/>
                        </a:solidFill>
                        <a:effectLst/>
                        <a:latin typeface="Modern Love" panose="04090805081005020601" pitchFamily="82" charset="0"/>
                        <a:cs typeface="mohammad bold art 1" pitchFamily="2" charset="-78"/>
                      </a:endParaRPr>
                    </a:p>
                  </a:txBody>
                  <a:tcPr marL="8703" marR="8703" marT="8703" marB="0" anchor="ctr">
                    <a:solidFill>
                      <a:schemeClr val="accent1">
                        <a:lumMod val="50000"/>
                      </a:schemeClr>
                    </a:solidFill>
                  </a:tcPr>
                </a:tc>
                <a:extLst>
                  <a:ext uri="{0D108BD9-81ED-4DB2-BD59-A6C34878D82A}">
                    <a16:rowId xmlns:a16="http://schemas.microsoft.com/office/drawing/2014/main" val="2164685291"/>
                  </a:ext>
                </a:extLst>
              </a:tr>
              <a:tr h="485937">
                <a:tc>
                  <a:txBody>
                    <a:bodyPr/>
                    <a:lstStyle/>
                    <a:p>
                      <a:pPr algn="ctr" rtl="1" fontAlgn="b"/>
                      <a:r>
                        <a:rPr lang="ar-KW" sz="1200" b="0" i="0" u="none" strike="noStrike" dirty="0">
                          <a:solidFill>
                            <a:schemeClr val="tx2">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t>1</a:t>
                      </a:r>
                    </a:p>
                  </a:txBody>
                  <a:tcPr marL="8703" marR="8703" marT="8703" marB="0" anchor="ct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r" rtl="1" fontAlgn="b"/>
                      <a:r>
                        <a:rPr lang="ar-KW" sz="1200" u="none" strike="noStrike" dirty="0">
                          <a:solidFill>
                            <a:schemeClr val="accent4">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t>شركة قيد التأسيس</a:t>
                      </a:r>
                      <a:endParaRPr lang="ar-KW" sz="1200" b="0" i="0" u="none" strike="noStrike" dirty="0">
                        <a:solidFill>
                          <a:schemeClr val="accent4">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endParaRPr>
                    </a:p>
                  </a:txBody>
                  <a:tcPr marL="8703" marR="8703" marT="8703"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199566610"/>
                  </a:ext>
                </a:extLst>
              </a:tr>
              <a:tr h="539572">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lang="ar-KW" sz="1200" b="0" i="0" u="none" strike="noStrike" dirty="0">
                          <a:solidFill>
                            <a:schemeClr val="tx2">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t>2</a:t>
                      </a:r>
                    </a:p>
                  </a:txBody>
                  <a:tcPr marL="8703" marR="8703" marT="8703" marB="0" anchor="ct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lang="ar-KW" sz="1200" u="none" strike="noStrike" dirty="0">
                          <a:solidFill>
                            <a:schemeClr val="accent4">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t>شركة قائمة وحاصلة على ترخيص ساري لمزاولة نشاط مستشار استثمار</a:t>
                      </a:r>
                      <a:endParaRPr lang="ar-KW" sz="1200" b="0" i="0" u="none" strike="noStrike" dirty="0">
                        <a:solidFill>
                          <a:schemeClr val="accent1">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endParaRPr>
                    </a:p>
                  </a:txBody>
                  <a:tcPr marL="8703" marR="8703" marT="8703"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88278602"/>
                  </a:ext>
                </a:extLst>
              </a:tr>
              <a:tr h="539572">
                <a:tc>
                  <a:txBody>
                    <a:bodyPr/>
                    <a:lstStyle/>
                    <a:p>
                      <a:pPr algn="ctr" rtl="1" fontAlgn="ctr"/>
                      <a:r>
                        <a:rPr lang="ar-KW" sz="1200" b="0" i="0" u="none" strike="noStrike" dirty="0">
                          <a:solidFill>
                            <a:schemeClr val="tx2">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t>3</a:t>
                      </a:r>
                    </a:p>
                  </a:txBody>
                  <a:tcPr marL="8703" marR="8703" marT="8703" marB="0" anchor="ct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lang="ar-KW" sz="1200" u="none" strike="noStrike" dirty="0">
                          <a:solidFill>
                            <a:schemeClr val="accent4">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t>شركة قائمة و غير حاصلة على ترخيص لمزاولة نشاط مستشار استثمار</a:t>
                      </a:r>
                      <a:endParaRPr lang="ar-KW" sz="1200" b="0" i="0" u="none" strike="noStrike" dirty="0">
                        <a:solidFill>
                          <a:schemeClr val="accent1">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endParaRPr>
                    </a:p>
                  </a:txBody>
                  <a:tcPr marL="8703" marR="8703" marT="8703"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341760609"/>
                  </a:ext>
                </a:extLst>
              </a:tr>
              <a:tr h="426934">
                <a:tc>
                  <a:txBody>
                    <a:bodyPr/>
                    <a:lstStyle/>
                    <a:p>
                      <a:pPr algn="ctr" rtl="1" fontAlgn="ctr"/>
                      <a:r>
                        <a:rPr lang="ar-KW" sz="1200" b="0" i="0" u="none" strike="noStrike" dirty="0">
                          <a:solidFill>
                            <a:schemeClr val="tx2">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t>4</a:t>
                      </a:r>
                    </a:p>
                  </a:txBody>
                  <a:tcPr marL="8703" marR="8703" marT="8703"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1" fontAlgn="ctr"/>
                      <a:r>
                        <a:rPr lang="ar-KW" sz="1200" b="0" i="0" u="none" strike="noStrike" dirty="0">
                          <a:solidFill>
                            <a:schemeClr val="accent4">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t>شركة ترغب بمزاولة أنشطة أوراق مالية أخرى بجانب خدمة مستشار استثمار آلي</a:t>
                      </a:r>
                    </a:p>
                  </a:txBody>
                  <a:tcPr marL="8703" marR="8703" marT="8703"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4409419"/>
                  </a:ext>
                </a:extLst>
              </a:tr>
            </a:tbl>
          </a:graphicData>
        </a:graphic>
      </p:graphicFrame>
      <p:sp>
        <p:nvSpPr>
          <p:cNvPr id="11" name="Rectangle 10">
            <a:hlinkClick r:id="rId5"/>
            <a:extLst>
              <a:ext uri="{FF2B5EF4-FFF2-40B4-BE49-F238E27FC236}">
                <a16:creationId xmlns:a16="http://schemas.microsoft.com/office/drawing/2014/main" id="{56E3C001-09C8-0AA0-5329-48909EF8B0C7}"/>
              </a:ext>
            </a:extLst>
          </p:cNvPr>
          <p:cNvSpPr/>
          <p:nvPr/>
        </p:nvSpPr>
        <p:spPr>
          <a:xfrm>
            <a:off x="578191" y="5206351"/>
            <a:ext cx="4416236" cy="1483803"/>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justLow" rtl="1"/>
            <a:r>
              <a:rPr lang="ar-KW" sz="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يحتوي النموذج الخاص بطلب ترخيص مستشار استثمار لتقديم خدمة مستشار استثمار آلي والقيد في سجل التقنيات المالية على المستندات التي يلزم تزويد الهيئة بها عند تقديم الطلب في البند رقم 7 (المرفقات والمستندات المطلوبة) حسب حالة الشركة</a:t>
            </a:r>
          </a:p>
          <a:p>
            <a:pPr algn="r" rtl="1"/>
            <a:endParaRPr lang="en-US" sz="1400" dirty="0">
              <a:cs typeface="mohammad bold art 1" pitchFamily="2" charset="-78"/>
            </a:endParaRPr>
          </a:p>
        </p:txBody>
      </p:sp>
    </p:spTree>
    <p:extLst>
      <p:ext uri="{BB962C8B-B14F-4D97-AF65-F5344CB8AC3E}">
        <p14:creationId xmlns:p14="http://schemas.microsoft.com/office/powerpoint/2010/main" val="2325955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18966D-6A69-D519-D420-726138704C49}"/>
              </a:ext>
            </a:extLst>
          </p:cNvPr>
          <p:cNvPicPr>
            <a:picLocks/>
          </p:cNvPicPr>
          <p:nvPr/>
        </p:nvPicPr>
        <p:blipFill rotWithShape="1">
          <a:blip r:embed="rId2" cstate="print">
            <a:extLst>
              <a:ext uri="{28A0092B-C50C-407E-A947-70E740481C1C}">
                <a14:useLocalDpi xmlns:a14="http://schemas.microsoft.com/office/drawing/2010/main" val="0"/>
              </a:ext>
            </a:extLst>
          </a:blip>
          <a:srcRect r="7166"/>
          <a:stretch/>
        </p:blipFill>
        <p:spPr bwMode="auto">
          <a:xfrm>
            <a:off x="10069674" y="174133"/>
            <a:ext cx="1865152" cy="787892"/>
          </a:xfrm>
          <a:prstGeom prst="rect">
            <a:avLst/>
          </a:prstGeom>
          <a:ln>
            <a:noFill/>
          </a:ln>
          <a:extLst>
            <a:ext uri="{53640926-AAD7-44D8-BBD7-CCE9431645EC}">
              <a14:shadowObscured xmlns:a14="http://schemas.microsoft.com/office/drawing/2010/main"/>
            </a:ext>
          </a:extLst>
        </p:spPr>
      </p:pic>
      <p:sp>
        <p:nvSpPr>
          <p:cNvPr id="6" name="Text Placeholder 11">
            <a:extLst>
              <a:ext uri="{FF2B5EF4-FFF2-40B4-BE49-F238E27FC236}">
                <a16:creationId xmlns:a16="http://schemas.microsoft.com/office/drawing/2014/main" id="{9D5E71C4-A2A3-E054-D904-37F014C5E9A9}"/>
              </a:ext>
            </a:extLst>
          </p:cNvPr>
          <p:cNvSpPr txBox="1">
            <a:spLocks/>
          </p:cNvSpPr>
          <p:nvPr/>
        </p:nvSpPr>
        <p:spPr>
          <a:xfrm>
            <a:off x="5558600" y="1129423"/>
            <a:ext cx="5563490" cy="4799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r>
              <a:rPr lang="ar-KW"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rPr>
              <a:t>ما هي التقنيات المالية؟</a:t>
            </a:r>
          </a:p>
          <a:p>
            <a:pPr algn="r" rtl="1"/>
            <a:endParaRPr lang="en-US" sz="3600" dirty="0"/>
          </a:p>
        </p:txBody>
      </p:sp>
      <p:sp>
        <p:nvSpPr>
          <p:cNvPr id="7" name="Content Placeholder 12">
            <a:extLst>
              <a:ext uri="{FF2B5EF4-FFF2-40B4-BE49-F238E27FC236}">
                <a16:creationId xmlns:a16="http://schemas.microsoft.com/office/drawing/2014/main" id="{A261CB52-D2E0-9B4D-FF1B-3845267D69A7}"/>
              </a:ext>
            </a:extLst>
          </p:cNvPr>
          <p:cNvSpPr txBox="1">
            <a:spLocks/>
          </p:cNvSpPr>
          <p:nvPr/>
        </p:nvSpPr>
        <p:spPr>
          <a:xfrm>
            <a:off x="2164702" y="2803655"/>
            <a:ext cx="7442298" cy="3684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fontAlgn="base">
              <a:spcBef>
                <a:spcPct val="0"/>
              </a:spcBef>
              <a:spcAft>
                <a:spcPts val="600"/>
              </a:spcAft>
              <a:buFont typeface="Arial" panose="020B0604020202020204" pitchFamily="34" charset="0"/>
              <a:buNone/>
            </a:pPr>
            <a:r>
              <a:rPr lang="ar-KW"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"هي استخدام وسائل التقنية لتقديم والحصول على الخدمات المالية بما يؤدي إلى تعظيم الاستفادة لكل من مقدم الخدمة أو المستفيد منها.“</a:t>
            </a:r>
            <a:endParaRPr lang="en-US"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p>
            <a:pPr marL="0" indent="0" algn="just" rtl="1" fontAlgn="base">
              <a:spcBef>
                <a:spcPct val="0"/>
              </a:spcBef>
              <a:spcAft>
                <a:spcPts val="600"/>
              </a:spcAft>
              <a:buFont typeface="Arial" panose="020B0604020202020204" pitchFamily="34" charset="0"/>
              <a:buNone/>
            </a:pPr>
            <a:endParaRPr lang="ar-KW"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p>
            <a:pPr marL="0" indent="0" algn="just" rtl="1" fontAlgn="base">
              <a:spcBef>
                <a:spcPct val="0"/>
              </a:spcBef>
              <a:spcAft>
                <a:spcPts val="600"/>
              </a:spcAft>
              <a:buFont typeface="Arial" panose="020B0604020202020204" pitchFamily="34" charset="0"/>
              <a:buNone/>
            </a:pPr>
            <a:r>
              <a:rPr lang="en-US" sz="24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rPr>
              <a:t>-</a:t>
            </a:r>
            <a:r>
              <a:rPr lang="ar-KW" sz="24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rPr>
              <a:t>صندوق النقد العربي - 2020</a:t>
            </a:r>
          </a:p>
          <a:p>
            <a:endParaRPr lang="en-US" sz="2000" dirty="0"/>
          </a:p>
        </p:txBody>
      </p:sp>
      <p:cxnSp>
        <p:nvCxnSpPr>
          <p:cNvPr id="8" name="Straight Connector 7">
            <a:extLst>
              <a:ext uri="{FF2B5EF4-FFF2-40B4-BE49-F238E27FC236}">
                <a16:creationId xmlns:a16="http://schemas.microsoft.com/office/drawing/2014/main" id="{DE5978C0-AA73-F037-0208-460F9D0DC931}"/>
              </a:ext>
            </a:extLst>
          </p:cNvPr>
          <p:cNvCxnSpPr>
            <a:cxnSpLocks/>
          </p:cNvCxnSpPr>
          <p:nvPr/>
        </p:nvCxnSpPr>
        <p:spPr>
          <a:xfrm>
            <a:off x="1484851" y="2088003"/>
            <a:ext cx="9222297" cy="0"/>
          </a:xfrm>
          <a:prstGeom prst="line">
            <a:avLst/>
          </a:prstGeom>
          <a:ln>
            <a:solidFill>
              <a:schemeClr val="accent4">
                <a:lumMod val="75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33146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FBE3AF-77AE-F842-F15D-2993FCABD16A}"/>
              </a:ext>
            </a:extLst>
          </p:cNvPr>
          <p:cNvPicPr>
            <a:picLocks/>
          </p:cNvPicPr>
          <p:nvPr/>
        </p:nvPicPr>
        <p:blipFill rotWithShape="1">
          <a:blip r:embed="rId2" cstate="print">
            <a:extLst>
              <a:ext uri="{28A0092B-C50C-407E-A947-70E740481C1C}">
                <a14:useLocalDpi xmlns:a14="http://schemas.microsoft.com/office/drawing/2010/main" val="0"/>
              </a:ext>
            </a:extLst>
          </a:blip>
          <a:srcRect r="7166"/>
          <a:stretch/>
        </p:blipFill>
        <p:spPr bwMode="auto">
          <a:xfrm>
            <a:off x="10069674" y="155083"/>
            <a:ext cx="1865152" cy="787892"/>
          </a:xfrm>
          <a:prstGeom prst="rect">
            <a:avLst/>
          </a:prstGeom>
          <a:ln>
            <a:noFill/>
          </a:ln>
          <a:extLst>
            <a:ext uri="{53640926-AAD7-44D8-BBD7-CCE9431645EC}">
              <a14:shadowObscured xmlns:a14="http://schemas.microsoft.com/office/drawing/2010/main"/>
            </a:ext>
          </a:extLst>
        </p:spPr>
      </p:pic>
      <p:graphicFrame>
        <p:nvGraphicFramePr>
          <p:cNvPr id="2" name="Table 1">
            <a:extLst>
              <a:ext uri="{FF2B5EF4-FFF2-40B4-BE49-F238E27FC236}">
                <a16:creationId xmlns:a16="http://schemas.microsoft.com/office/drawing/2014/main" id="{15EDD7E1-D2EA-7966-F07C-409324C3158D}"/>
              </a:ext>
            </a:extLst>
          </p:cNvPr>
          <p:cNvGraphicFramePr>
            <a:graphicFrameLocks noGrp="1"/>
          </p:cNvGraphicFramePr>
          <p:nvPr>
            <p:extLst>
              <p:ext uri="{D42A27DB-BD31-4B8C-83A1-F6EECF244321}">
                <p14:modId xmlns:p14="http://schemas.microsoft.com/office/powerpoint/2010/main" val="3458115322"/>
              </p:ext>
            </p:extLst>
          </p:nvPr>
        </p:nvGraphicFramePr>
        <p:xfrm>
          <a:off x="826273" y="2735220"/>
          <a:ext cx="10356528" cy="3493189"/>
        </p:xfrm>
        <a:graphic>
          <a:graphicData uri="http://schemas.openxmlformats.org/drawingml/2006/table">
            <a:tbl>
              <a:tblPr rtl="1">
                <a:effectLst>
                  <a:outerShdw blurRad="50800" dist="38100" dir="5400000" algn="t" rotWithShape="0">
                    <a:prstClr val="black">
                      <a:alpha val="40000"/>
                    </a:prstClr>
                  </a:outerShdw>
                </a:effectLst>
                <a:tableStyleId>{5C22544A-7EE6-4342-B048-85BDC9FD1C3A}</a:tableStyleId>
              </a:tblPr>
              <a:tblGrid>
                <a:gridCol w="7922299">
                  <a:extLst>
                    <a:ext uri="{9D8B030D-6E8A-4147-A177-3AD203B41FA5}">
                      <a16:colId xmlns:a16="http://schemas.microsoft.com/office/drawing/2014/main" val="3095690152"/>
                    </a:ext>
                  </a:extLst>
                </a:gridCol>
                <a:gridCol w="2434229">
                  <a:extLst>
                    <a:ext uri="{9D8B030D-6E8A-4147-A177-3AD203B41FA5}">
                      <a16:colId xmlns:a16="http://schemas.microsoft.com/office/drawing/2014/main" val="1617551116"/>
                    </a:ext>
                  </a:extLst>
                </a:gridCol>
              </a:tblGrid>
              <a:tr h="428368">
                <a:tc>
                  <a:txBody>
                    <a:bodyPr/>
                    <a:lstStyle/>
                    <a:p>
                      <a:pPr algn="ctr" rtl="1" fontAlgn="b"/>
                      <a:r>
                        <a:rPr lang="ar-KW" sz="1000" b="0" i="0" u="none" strike="noStrike" dirty="0">
                          <a:solidFill>
                            <a:schemeClr val="bg1"/>
                          </a:solidFill>
                          <a:effectLst/>
                          <a:latin typeface="GE SS Two Bold" panose="020A0503020102020204" pitchFamily="18" charset="-78"/>
                          <a:ea typeface="GE SS Two Bold" panose="020A0503020102020204" pitchFamily="18" charset="-78"/>
                          <a:cs typeface="GE SS Two Bold" panose="020A0503020102020204" pitchFamily="18" charset="-78"/>
                        </a:rPr>
                        <a:t>المتطلب</a:t>
                      </a:r>
                    </a:p>
                  </a:txBody>
                  <a:tcPr marL="0" marR="0" marT="0" marB="0" anchor="ctr">
                    <a:solidFill>
                      <a:srgbClr val="093D6C"/>
                    </a:solidFill>
                  </a:tcPr>
                </a:tc>
                <a:tc>
                  <a:txBody>
                    <a:bodyPr/>
                    <a:lstStyle/>
                    <a:p>
                      <a:pPr algn="ctr" rtl="1" fontAlgn="ctr"/>
                      <a:r>
                        <a:rPr lang="ar-KW" sz="1000" b="0" i="0" u="none" strike="noStrike" dirty="0">
                          <a:solidFill>
                            <a:schemeClr val="bg1"/>
                          </a:solidFill>
                          <a:effectLst/>
                          <a:latin typeface="GE SS Two Bold" panose="020A0503020102020204" pitchFamily="18" charset="-78"/>
                          <a:ea typeface="GE SS Two Bold" panose="020A0503020102020204" pitchFamily="18" charset="-78"/>
                          <a:cs typeface="GE SS Two Bold" panose="020A0503020102020204" pitchFamily="18" charset="-78"/>
                        </a:rPr>
                        <a:t>المواد ذات العلاقة من الكتاب التاسع عشر (التقنيات المالية)</a:t>
                      </a:r>
                      <a:endParaRPr lang="en-US" sz="1000" b="0" i="0" u="none" strike="noStrike" dirty="0">
                        <a:solidFill>
                          <a:schemeClr val="bg1"/>
                        </a:solidFill>
                        <a:effectLst/>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093D6C"/>
                    </a:solidFill>
                  </a:tcPr>
                </a:tc>
                <a:extLst>
                  <a:ext uri="{0D108BD9-81ED-4DB2-BD59-A6C34878D82A}">
                    <a16:rowId xmlns:a16="http://schemas.microsoft.com/office/drawing/2014/main" val="2474548309"/>
                  </a:ext>
                </a:extLst>
              </a:tr>
              <a:tr h="788565">
                <a:tc>
                  <a:txBody>
                    <a:bodyPr/>
                    <a:lstStyle/>
                    <a:p>
                      <a:pPr algn="r" rtl="1" fontAlgn="b"/>
                      <a:r>
                        <a:rPr lang="ar-KW" sz="1000" u="none" strike="noStrike" dirty="0">
                          <a:solidFill>
                            <a:schemeClr val="accent4">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t>يلتزم مقدم خدمة مستشار الاستثمار الآلي بالتأكد من أن نطاق عمل إطار الرقابة الشامل وعمل الخوارزميات يتم تقيميهما واختبارهما بشكل مستقل من قبل مستشار خارجي مستقل بخلاف المدقق الخارجي، على أن يتم تقديمها لمجلس الإدارة والإدارة العليا والهيئة، ويجب أن تتم هذه العملية على النحو الوارد في المادة (3 – 3 – 9) من الكتاب التاسع عشر (التقنيات المالية).</a:t>
                      </a:r>
                      <a:endParaRPr lang="ar-KW" sz="1000" b="0" i="0" u="none" strike="noStrike" dirty="0">
                        <a:solidFill>
                          <a:schemeClr val="accent4">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chemeClr val="bg1"/>
                    </a:solidFill>
                  </a:tcPr>
                </a:tc>
                <a:tc>
                  <a:txBody>
                    <a:bodyPr/>
                    <a:lstStyle/>
                    <a:p>
                      <a:pPr algn="ctr" rtl="1" fontAlgn="ctr"/>
                      <a:r>
                        <a:rPr lang="ar-KW" sz="1000" u="none" strike="noStrike" dirty="0">
                          <a:solidFill>
                            <a:schemeClr val="accent1">
                              <a:lumMod val="50000"/>
                            </a:schemeClr>
                          </a:solidFill>
                          <a:effectLst/>
                          <a:cs typeface="mohammad bold art 1" pitchFamily="2" charset="-78"/>
                        </a:rPr>
                        <a:t>(3 – 3 – 9)</a:t>
                      </a:r>
                      <a:endParaRPr lang="en-US" sz="1000" b="0" i="0" u="none" strike="noStrike" dirty="0">
                        <a:solidFill>
                          <a:schemeClr val="accent1">
                            <a:lumMod val="50000"/>
                          </a:schemeClr>
                        </a:solidFill>
                        <a:effectLst/>
                        <a:latin typeface="mohammad bold art 1" pitchFamily="2" charset="-78"/>
                        <a:cs typeface="mohammad bold art 1" pitchFamily="2" charset="-78"/>
                      </a:endParaRPr>
                    </a:p>
                  </a:txBody>
                  <a:tcPr marL="0" marR="0" marT="0" marB="0" anchor="ctr">
                    <a:solidFill>
                      <a:schemeClr val="accent3">
                        <a:lumMod val="20000"/>
                        <a:lumOff val="80000"/>
                      </a:schemeClr>
                    </a:solidFill>
                  </a:tcPr>
                </a:tc>
                <a:extLst>
                  <a:ext uri="{0D108BD9-81ED-4DB2-BD59-A6C34878D82A}">
                    <a16:rowId xmlns:a16="http://schemas.microsoft.com/office/drawing/2014/main" val="3971084459"/>
                  </a:ext>
                </a:extLst>
              </a:tr>
              <a:tr h="352338">
                <a:tc>
                  <a:txBody>
                    <a:bodyPr/>
                    <a:lstStyle/>
                    <a:p>
                      <a:pPr algn="r" rtl="1" fontAlgn="b"/>
                      <a:r>
                        <a:rPr lang="ar-KW" sz="1000" u="none" strike="noStrike" dirty="0">
                          <a:solidFill>
                            <a:schemeClr val="accent4">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t>يجب على مقدم خدمة مستشار الاستثمار الآلي التأكد من تقديم تقارير التقييم المشار إليها في المادة (3 -2 -17) من الكتاب التاسع عشر (التقنيات المالية) إلى الهيئة خلال أسبوعين من استكمال التقارير.</a:t>
                      </a:r>
                      <a:endParaRPr lang="ar-KW" sz="1000" b="0" i="0" u="none" strike="noStrike" dirty="0">
                        <a:solidFill>
                          <a:schemeClr val="accent4">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chemeClr val="bg1"/>
                    </a:solidFill>
                  </a:tcPr>
                </a:tc>
                <a:tc>
                  <a:txBody>
                    <a:bodyPr/>
                    <a:lstStyle/>
                    <a:p>
                      <a:pPr algn="ctr" rtl="1" fontAlgn="ctr"/>
                      <a:r>
                        <a:rPr lang="ar-KW" sz="1000" u="none" strike="noStrike" dirty="0">
                          <a:solidFill>
                            <a:schemeClr val="accent1">
                              <a:lumMod val="50000"/>
                            </a:schemeClr>
                          </a:solidFill>
                          <a:effectLst/>
                          <a:cs typeface="mohammad bold art 1" pitchFamily="2" charset="-78"/>
                        </a:rPr>
                        <a:t>(3 - 3 - 10) و(3 - 2 - 17)</a:t>
                      </a:r>
                      <a:endParaRPr lang="ar-KW" sz="1000" b="0" i="0" u="none" strike="noStrike" dirty="0">
                        <a:solidFill>
                          <a:schemeClr val="accent1">
                            <a:lumMod val="50000"/>
                          </a:schemeClr>
                        </a:solidFill>
                        <a:effectLst/>
                        <a:latin typeface="mohammad bold art 1" pitchFamily="2" charset="-78"/>
                        <a:cs typeface="mohammad bold art 1" pitchFamily="2" charset="-78"/>
                      </a:endParaRPr>
                    </a:p>
                  </a:txBody>
                  <a:tcPr marL="0" marR="0" marT="0" marB="0" anchor="ctr">
                    <a:solidFill>
                      <a:schemeClr val="accent3">
                        <a:lumMod val="20000"/>
                        <a:lumOff val="80000"/>
                      </a:schemeClr>
                    </a:solidFill>
                  </a:tcPr>
                </a:tc>
                <a:extLst>
                  <a:ext uri="{0D108BD9-81ED-4DB2-BD59-A6C34878D82A}">
                    <a16:rowId xmlns:a16="http://schemas.microsoft.com/office/drawing/2014/main" val="3795112200"/>
                  </a:ext>
                </a:extLst>
              </a:tr>
              <a:tr h="872455">
                <a:tc>
                  <a:txBody>
                    <a:bodyPr/>
                    <a:lstStyle/>
                    <a:p>
                      <a:pPr algn="r" rtl="1" fontAlgn="b"/>
                      <a:r>
                        <a:rPr lang="ar-KW" sz="1000" u="none" strike="noStrike" dirty="0">
                          <a:solidFill>
                            <a:schemeClr val="accent4">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t>يجب على مقدم خدمة مستشار الاستثمار الآلي أن يقدم تقرير سنوي إلى الهيئة خلال 90 يوماً من نهاية سنته المالية وفق المادة (3 – 6 – 1) من الكتاب التاسع عشر (التقنيات المالية).</a:t>
                      </a:r>
                      <a:endParaRPr lang="ar-KW" sz="1000" b="0" i="0" u="none" strike="noStrike" dirty="0">
                        <a:solidFill>
                          <a:schemeClr val="accent4">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chemeClr val="bg1"/>
                    </a:solidFill>
                  </a:tcPr>
                </a:tc>
                <a:tc>
                  <a:txBody>
                    <a:bodyPr/>
                    <a:lstStyle/>
                    <a:p>
                      <a:pPr algn="ctr" rtl="1" fontAlgn="ctr"/>
                      <a:r>
                        <a:rPr lang="ar-KW" sz="1000" u="none" strike="noStrike" dirty="0">
                          <a:solidFill>
                            <a:schemeClr val="accent1">
                              <a:lumMod val="50000"/>
                            </a:schemeClr>
                          </a:solidFill>
                          <a:effectLst/>
                          <a:cs typeface="mohammad bold art 1" pitchFamily="2" charset="-78"/>
                        </a:rPr>
                        <a:t>(3 – 6 – 1)</a:t>
                      </a:r>
                      <a:endParaRPr lang="en-US" sz="1000" b="0" i="0" u="none" strike="noStrike" dirty="0">
                        <a:solidFill>
                          <a:schemeClr val="accent1">
                            <a:lumMod val="50000"/>
                          </a:schemeClr>
                        </a:solidFill>
                        <a:effectLst/>
                        <a:latin typeface="mohammad bold art 1" pitchFamily="2" charset="-78"/>
                        <a:cs typeface="mohammad bold art 1" pitchFamily="2" charset="-78"/>
                      </a:endParaRPr>
                    </a:p>
                  </a:txBody>
                  <a:tcPr marL="0" marR="0" marT="0" marB="0" anchor="ctr">
                    <a:solidFill>
                      <a:schemeClr val="accent3">
                        <a:lumMod val="20000"/>
                        <a:lumOff val="80000"/>
                      </a:schemeClr>
                    </a:solidFill>
                  </a:tcPr>
                </a:tc>
                <a:extLst>
                  <a:ext uri="{0D108BD9-81ED-4DB2-BD59-A6C34878D82A}">
                    <a16:rowId xmlns:a16="http://schemas.microsoft.com/office/drawing/2014/main" val="2267690799"/>
                  </a:ext>
                </a:extLst>
              </a:tr>
              <a:tr h="462908">
                <a:tc>
                  <a:txBody>
                    <a:bodyPr/>
                    <a:lstStyle/>
                    <a:p>
                      <a:pPr algn="r" rtl="1" fontAlgn="b"/>
                      <a:r>
                        <a:rPr lang="ar-KW" sz="1000" u="none" strike="noStrike" dirty="0">
                          <a:solidFill>
                            <a:schemeClr val="accent4">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t>يتعين على مقدم خدمة مستشار الاستثمار الآلي أن يقدم للهيئة نسخة من بياناته المالية السنوية المدققة من قبل أحد مراقبي الحسابات المسجلين لدى الهيئة والمعدة وفقاً للمعايير المحاسبية الدولية، وذلك خلال 90 يوم من نهاية سنته المالية.</a:t>
                      </a:r>
                      <a:endParaRPr lang="ar-KW" sz="1000" b="0" i="0" u="none" strike="noStrike" dirty="0">
                        <a:solidFill>
                          <a:schemeClr val="accent4">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chemeClr val="bg1"/>
                    </a:solidFill>
                  </a:tcPr>
                </a:tc>
                <a:tc>
                  <a:txBody>
                    <a:bodyPr/>
                    <a:lstStyle/>
                    <a:p>
                      <a:pPr algn="ctr" rtl="1" fontAlgn="ctr"/>
                      <a:r>
                        <a:rPr lang="ar-KW" sz="1000" b="0" i="0" u="none" strike="noStrike" dirty="0">
                          <a:solidFill>
                            <a:schemeClr val="accent1">
                              <a:lumMod val="50000"/>
                            </a:schemeClr>
                          </a:solidFill>
                          <a:effectLst/>
                          <a:latin typeface="mohammad bold art 1" pitchFamily="2" charset="-78"/>
                          <a:cs typeface="mohammad bold art 1" pitchFamily="2" charset="-78"/>
                        </a:rPr>
                        <a:t>(3 – 6 – 2)</a:t>
                      </a:r>
                      <a:endParaRPr lang="en-US" sz="1000" b="0" i="0" u="none" strike="noStrike" dirty="0">
                        <a:solidFill>
                          <a:schemeClr val="accent1">
                            <a:lumMod val="50000"/>
                          </a:schemeClr>
                        </a:solidFill>
                        <a:effectLst/>
                        <a:latin typeface="mohammad bold art 1" pitchFamily="2" charset="-78"/>
                        <a:cs typeface="mohammad bold art 1" pitchFamily="2" charset="-78"/>
                      </a:endParaRPr>
                    </a:p>
                  </a:txBody>
                  <a:tcPr marL="0" marR="0" marT="0" marB="0" anchor="ctr">
                    <a:solidFill>
                      <a:schemeClr val="accent3">
                        <a:lumMod val="20000"/>
                        <a:lumOff val="80000"/>
                      </a:schemeClr>
                    </a:solidFill>
                  </a:tcPr>
                </a:tc>
                <a:extLst>
                  <a:ext uri="{0D108BD9-81ED-4DB2-BD59-A6C34878D82A}">
                    <a16:rowId xmlns:a16="http://schemas.microsoft.com/office/drawing/2014/main" val="3957401128"/>
                  </a:ext>
                </a:extLst>
              </a:tr>
              <a:tr h="588555">
                <a:tc>
                  <a:txBody>
                    <a:bodyPr/>
                    <a:lstStyle/>
                    <a:p>
                      <a:pPr algn="r" rtl="1" fontAlgn="b"/>
                      <a:r>
                        <a:rPr lang="ar-KW" sz="1000" u="none" strike="noStrike" dirty="0">
                          <a:solidFill>
                            <a:schemeClr val="accent4">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rPr>
                        <a:t>يلتزم مقدم خدمة مستشار الاستثمار الآلي بتزويد الهيئة بنسخ محدثة من قواعد العمل واللوائح والسياسات الداخلية ومصفوفة الاعتمادات، وذلك خلال 5 أيام عمل من تاريخ اعتمادها من قبل أعلى سلطة حسب الهيكل التنظيمي ومصفوفة الاعتمادات. ويسري هذا الالتزام في حال إجراء أي تغيير عليها، مع توضيح أماكن التغيير والغرض منه.</a:t>
                      </a:r>
                      <a:endParaRPr lang="ar-KW" sz="1000" b="0" i="0" u="none" strike="noStrike" dirty="0">
                        <a:solidFill>
                          <a:schemeClr val="accent4">
                            <a:lumMod val="50000"/>
                          </a:schemeClr>
                        </a:solidFill>
                        <a:effectLst/>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chemeClr val="bg1"/>
                    </a:solidFill>
                  </a:tcPr>
                </a:tc>
                <a:tc>
                  <a:txBody>
                    <a:bodyPr/>
                    <a:lstStyle/>
                    <a:p>
                      <a:pPr algn="ctr" rtl="1" fontAlgn="ctr"/>
                      <a:r>
                        <a:rPr lang="ar-KW" sz="1000" u="none" strike="noStrike" dirty="0">
                          <a:solidFill>
                            <a:schemeClr val="accent1">
                              <a:lumMod val="50000"/>
                            </a:schemeClr>
                          </a:solidFill>
                          <a:effectLst/>
                          <a:cs typeface="mohammad bold art 1" pitchFamily="2" charset="-78"/>
                        </a:rPr>
                        <a:t>(3 – 6 – 3)</a:t>
                      </a:r>
                      <a:endParaRPr lang="en-US" sz="1000" b="0" i="0" u="none" strike="noStrike" dirty="0">
                        <a:solidFill>
                          <a:schemeClr val="accent1">
                            <a:lumMod val="50000"/>
                          </a:schemeClr>
                        </a:solidFill>
                        <a:effectLst/>
                        <a:latin typeface="mohammad bold art 1" pitchFamily="2" charset="-78"/>
                        <a:cs typeface="mohammad bold art 1" pitchFamily="2" charset="-78"/>
                      </a:endParaRPr>
                    </a:p>
                  </a:txBody>
                  <a:tcPr marL="0" marR="0" marT="0" marB="0" anchor="ctr">
                    <a:solidFill>
                      <a:schemeClr val="accent3">
                        <a:lumMod val="20000"/>
                        <a:lumOff val="80000"/>
                      </a:schemeClr>
                    </a:solidFill>
                  </a:tcPr>
                </a:tc>
                <a:extLst>
                  <a:ext uri="{0D108BD9-81ED-4DB2-BD59-A6C34878D82A}">
                    <a16:rowId xmlns:a16="http://schemas.microsoft.com/office/drawing/2014/main" val="2904341521"/>
                  </a:ext>
                </a:extLst>
              </a:tr>
            </a:tbl>
          </a:graphicData>
        </a:graphic>
      </p:graphicFrame>
      <p:sp>
        <p:nvSpPr>
          <p:cNvPr id="4" name="Title 1">
            <a:extLst>
              <a:ext uri="{FF2B5EF4-FFF2-40B4-BE49-F238E27FC236}">
                <a16:creationId xmlns:a16="http://schemas.microsoft.com/office/drawing/2014/main" id="{6E95E9CF-EF82-3FB6-71F0-6007C1810FF4}"/>
              </a:ext>
            </a:extLst>
          </p:cNvPr>
          <p:cNvSpPr txBox="1">
            <a:spLocks/>
          </p:cNvSpPr>
          <p:nvPr/>
        </p:nvSpPr>
        <p:spPr>
          <a:xfrm>
            <a:off x="349897" y="568079"/>
            <a:ext cx="11492204" cy="1325563"/>
          </a:xfrm>
          <a:prstGeom prst="rect">
            <a:avLst/>
          </a:prstGeom>
          <a:ln w="381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KW" sz="28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rPr>
              <a:t>أحكام عامة لمزاولة خدمة مستشار استثمار آلي</a:t>
            </a:r>
            <a:endParaRPr lang="en-US" sz="28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endParaRPr>
          </a:p>
        </p:txBody>
      </p:sp>
      <p:cxnSp>
        <p:nvCxnSpPr>
          <p:cNvPr id="5" name="Straight Connector 4">
            <a:extLst>
              <a:ext uri="{FF2B5EF4-FFF2-40B4-BE49-F238E27FC236}">
                <a16:creationId xmlns:a16="http://schemas.microsoft.com/office/drawing/2014/main" id="{A02CD491-E9FE-88F1-A10F-1B488AD567F8}"/>
              </a:ext>
            </a:extLst>
          </p:cNvPr>
          <p:cNvCxnSpPr>
            <a:cxnSpLocks/>
          </p:cNvCxnSpPr>
          <p:nvPr/>
        </p:nvCxnSpPr>
        <p:spPr>
          <a:xfrm>
            <a:off x="1484851" y="1651649"/>
            <a:ext cx="9222297" cy="0"/>
          </a:xfrm>
          <a:prstGeom prst="line">
            <a:avLst/>
          </a:prstGeom>
          <a:ln>
            <a:solidFill>
              <a:schemeClr val="accent4">
                <a:lumMod val="75000"/>
              </a:schemeClr>
            </a:solidFill>
          </a:ln>
        </p:spPr>
        <p:style>
          <a:lnRef idx="3">
            <a:schemeClr val="accent1"/>
          </a:lnRef>
          <a:fillRef idx="0">
            <a:schemeClr val="accent1"/>
          </a:fillRef>
          <a:effectRef idx="2">
            <a:schemeClr val="accent1"/>
          </a:effectRef>
          <a:fontRef idx="minor">
            <a:schemeClr val="tx1"/>
          </a:fontRef>
        </p:style>
      </p:cxnSp>
      <p:sp>
        <p:nvSpPr>
          <p:cNvPr id="6" name="Flowchart: Document 5">
            <a:extLst>
              <a:ext uri="{FF2B5EF4-FFF2-40B4-BE49-F238E27FC236}">
                <a16:creationId xmlns:a16="http://schemas.microsoft.com/office/drawing/2014/main" id="{70117989-4ED0-62D8-25F2-6FBCBE028A4F}"/>
              </a:ext>
            </a:extLst>
          </p:cNvPr>
          <p:cNvSpPr/>
          <p:nvPr/>
        </p:nvSpPr>
        <p:spPr>
          <a:xfrm>
            <a:off x="10264914" y="1063167"/>
            <a:ext cx="1190871" cy="1062713"/>
          </a:xfrm>
          <a:prstGeom prst="flowChartDocument">
            <a:avLst/>
          </a:prstGeom>
          <a:solidFill>
            <a:schemeClr val="bg1"/>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7" name="Graphic 6" descr="Robot outline">
            <a:extLst>
              <a:ext uri="{FF2B5EF4-FFF2-40B4-BE49-F238E27FC236}">
                <a16:creationId xmlns:a16="http://schemas.microsoft.com/office/drawing/2014/main" id="{CBF217BC-6CB2-A5FE-FC70-065285432D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7154" y="1143573"/>
            <a:ext cx="685647" cy="685647"/>
          </a:xfrm>
          <a:prstGeom prst="rect">
            <a:avLst/>
          </a:prstGeom>
        </p:spPr>
      </p:pic>
      <p:sp>
        <p:nvSpPr>
          <p:cNvPr id="8" name="Content Placeholder 2">
            <a:extLst>
              <a:ext uri="{FF2B5EF4-FFF2-40B4-BE49-F238E27FC236}">
                <a16:creationId xmlns:a16="http://schemas.microsoft.com/office/drawing/2014/main" id="{BBFE55B5-BF1E-2D1E-1506-CBFCAB75719D}"/>
              </a:ext>
            </a:extLst>
          </p:cNvPr>
          <p:cNvSpPr txBox="1">
            <a:spLocks/>
          </p:cNvSpPr>
          <p:nvPr/>
        </p:nvSpPr>
        <p:spPr>
          <a:xfrm>
            <a:off x="4992017" y="2251986"/>
            <a:ext cx="5272897" cy="5238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KW" sz="1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بعض المتطلبات المستمرة</a:t>
            </a:r>
            <a:endParaRPr lang="en-US" sz="1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Tree>
    <p:extLst>
      <p:ext uri="{BB962C8B-B14F-4D97-AF65-F5344CB8AC3E}">
        <p14:creationId xmlns:p14="http://schemas.microsoft.com/office/powerpoint/2010/main" val="1948830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E2455A-682C-9968-B7CA-9B1F69487095}"/>
              </a:ext>
            </a:extLst>
          </p:cNvPr>
          <p:cNvPicPr>
            <a:picLocks/>
          </p:cNvPicPr>
          <p:nvPr/>
        </p:nvPicPr>
        <p:blipFill rotWithShape="1">
          <a:blip r:embed="rId2" cstate="print">
            <a:extLst>
              <a:ext uri="{28A0092B-C50C-407E-A947-70E740481C1C}">
                <a14:useLocalDpi xmlns:a14="http://schemas.microsoft.com/office/drawing/2010/main" val="0"/>
              </a:ext>
            </a:extLst>
          </a:blip>
          <a:srcRect r="7166"/>
          <a:stretch/>
        </p:blipFill>
        <p:spPr bwMode="auto">
          <a:xfrm>
            <a:off x="10069674" y="174133"/>
            <a:ext cx="1865152" cy="787892"/>
          </a:xfrm>
          <a:prstGeom prst="rect">
            <a:avLst/>
          </a:prstGeom>
          <a:ln>
            <a:noFill/>
          </a:ln>
          <a:extLst>
            <a:ext uri="{53640926-AAD7-44D8-BBD7-CCE9431645EC}">
              <a14:shadowObscured xmlns:a14="http://schemas.microsoft.com/office/drawing/2010/main"/>
            </a:ext>
          </a:extLst>
        </p:spPr>
      </p:pic>
      <p:sp>
        <p:nvSpPr>
          <p:cNvPr id="5" name="Content Placeholder 4">
            <a:extLst>
              <a:ext uri="{FF2B5EF4-FFF2-40B4-BE49-F238E27FC236}">
                <a16:creationId xmlns:a16="http://schemas.microsoft.com/office/drawing/2014/main" id="{8E6F9C2D-5BD5-9E31-7541-B77282987106}"/>
              </a:ext>
            </a:extLst>
          </p:cNvPr>
          <p:cNvSpPr>
            <a:spLocks noGrp="1"/>
          </p:cNvSpPr>
          <p:nvPr>
            <p:ph idx="1"/>
          </p:nvPr>
        </p:nvSpPr>
        <p:spPr>
          <a:xfrm>
            <a:off x="3746233" y="4214515"/>
            <a:ext cx="4699534" cy="378866"/>
          </a:xfrm>
          <a:ln>
            <a:noFill/>
          </a:ln>
        </p:spPr>
        <p:txBody>
          <a:bodyPr>
            <a:noAutofit/>
          </a:bodyPr>
          <a:lstStyle/>
          <a:p>
            <a:pPr marL="0" indent="0" algn="ctr" rtl="1">
              <a:buNone/>
            </a:pPr>
            <a:r>
              <a:rPr lang="ar-KW" sz="14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rPr>
              <a:t>إطلاق مرحلة التطبيق الأولي للكتاب التاسع عشر (التقنيات المالية)</a:t>
            </a:r>
            <a:endParaRPr lang="en-US" sz="14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7" name="Flowchart: Document 6">
            <a:extLst>
              <a:ext uri="{FF2B5EF4-FFF2-40B4-BE49-F238E27FC236}">
                <a16:creationId xmlns:a16="http://schemas.microsoft.com/office/drawing/2014/main" id="{700616FE-DEDE-6CE4-C9F0-2ADF88D1CED4}"/>
              </a:ext>
            </a:extLst>
          </p:cNvPr>
          <p:cNvSpPr/>
          <p:nvPr/>
        </p:nvSpPr>
        <p:spPr>
          <a:xfrm>
            <a:off x="5474325" y="2717902"/>
            <a:ext cx="1211984" cy="1044691"/>
          </a:xfrm>
          <a:prstGeom prst="flowChartDocument">
            <a:avLst/>
          </a:prstGeom>
          <a:solidFill>
            <a:schemeClr val="accent1">
              <a:lumMod val="50000"/>
            </a:schemeClr>
          </a:solidFill>
          <a:ln>
            <a:no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9" name="Flowchart: Alternate Process 8">
            <a:extLst>
              <a:ext uri="{FF2B5EF4-FFF2-40B4-BE49-F238E27FC236}">
                <a16:creationId xmlns:a16="http://schemas.microsoft.com/office/drawing/2014/main" id="{2B17A93C-6D40-548D-CEED-0CBE6E1295A7}"/>
              </a:ext>
            </a:extLst>
          </p:cNvPr>
          <p:cNvSpPr/>
          <p:nvPr/>
        </p:nvSpPr>
        <p:spPr>
          <a:xfrm>
            <a:off x="3616751" y="2018018"/>
            <a:ext cx="4958498" cy="3027285"/>
          </a:xfrm>
          <a:prstGeom prst="flowChartAlternateProcess">
            <a:avLst/>
          </a:prstGeom>
          <a:noFill/>
          <a:ln w="2857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pic>
        <p:nvPicPr>
          <p:cNvPr id="3" name="Graphic 2" descr="Signature with solid fill">
            <a:extLst>
              <a:ext uri="{FF2B5EF4-FFF2-40B4-BE49-F238E27FC236}">
                <a16:creationId xmlns:a16="http://schemas.microsoft.com/office/drawing/2014/main" id="{87038907-0EE0-2D92-5765-B353DB5D63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2268" y="2852967"/>
            <a:ext cx="607463" cy="678693"/>
          </a:xfrm>
          <a:prstGeom prst="rect">
            <a:avLst/>
          </a:prstGeom>
        </p:spPr>
      </p:pic>
    </p:spTree>
    <p:extLst>
      <p:ext uri="{BB962C8B-B14F-4D97-AF65-F5344CB8AC3E}">
        <p14:creationId xmlns:p14="http://schemas.microsoft.com/office/powerpoint/2010/main" val="1105494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6A67E9-26ED-5FAD-8A32-90491829D839}"/>
              </a:ext>
            </a:extLst>
          </p:cNvPr>
          <p:cNvPicPr>
            <a:picLocks/>
          </p:cNvPicPr>
          <p:nvPr/>
        </p:nvPicPr>
        <p:blipFill rotWithShape="1">
          <a:blip r:embed="rId2" cstate="print">
            <a:extLst>
              <a:ext uri="{28A0092B-C50C-407E-A947-70E740481C1C}">
                <a14:useLocalDpi xmlns:a14="http://schemas.microsoft.com/office/drawing/2010/main" val="0"/>
              </a:ext>
            </a:extLst>
          </a:blip>
          <a:srcRect r="7166"/>
          <a:stretch/>
        </p:blipFill>
        <p:spPr bwMode="auto">
          <a:xfrm>
            <a:off x="10069674" y="155083"/>
            <a:ext cx="1865152" cy="787892"/>
          </a:xfrm>
          <a:prstGeom prst="rect">
            <a:avLst/>
          </a:prstGeom>
          <a:ln>
            <a:noFill/>
          </a:ln>
          <a:extLst>
            <a:ext uri="{53640926-AAD7-44D8-BBD7-CCE9431645EC}">
              <a14:shadowObscured xmlns:a14="http://schemas.microsoft.com/office/drawing/2010/main"/>
            </a:ext>
          </a:extLst>
        </p:spPr>
      </p:pic>
      <p:sp>
        <p:nvSpPr>
          <p:cNvPr id="3" name="Title 1">
            <a:extLst>
              <a:ext uri="{FF2B5EF4-FFF2-40B4-BE49-F238E27FC236}">
                <a16:creationId xmlns:a16="http://schemas.microsoft.com/office/drawing/2014/main" id="{B1FD38C4-2D22-6B04-1750-D5668467F433}"/>
              </a:ext>
            </a:extLst>
          </p:cNvPr>
          <p:cNvSpPr txBox="1">
            <a:spLocks/>
          </p:cNvSpPr>
          <p:nvPr/>
        </p:nvSpPr>
        <p:spPr>
          <a:xfrm>
            <a:off x="-489954" y="715810"/>
            <a:ext cx="11492204" cy="1325563"/>
          </a:xfrm>
          <a:prstGeom prst="rect">
            <a:avLst/>
          </a:prstGeom>
          <a:ln w="381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KW" sz="28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rPr>
              <a:t>إطلاق مرحلة التطبيق الاولي للكتاب التاسع عشر (التقنيات المالية)</a:t>
            </a:r>
            <a:endParaRPr lang="en-US" sz="28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endParaRPr>
          </a:p>
        </p:txBody>
      </p:sp>
      <p:cxnSp>
        <p:nvCxnSpPr>
          <p:cNvPr id="4" name="Straight Connector 3">
            <a:extLst>
              <a:ext uri="{FF2B5EF4-FFF2-40B4-BE49-F238E27FC236}">
                <a16:creationId xmlns:a16="http://schemas.microsoft.com/office/drawing/2014/main" id="{8696CF1A-187A-B84B-BA24-DA0C3D8B6635}"/>
              </a:ext>
            </a:extLst>
          </p:cNvPr>
          <p:cNvCxnSpPr>
            <a:cxnSpLocks/>
          </p:cNvCxnSpPr>
          <p:nvPr/>
        </p:nvCxnSpPr>
        <p:spPr>
          <a:xfrm>
            <a:off x="1591295" y="1826747"/>
            <a:ext cx="9222297" cy="0"/>
          </a:xfrm>
          <a:prstGeom prst="line">
            <a:avLst/>
          </a:prstGeom>
          <a:ln>
            <a:solidFill>
              <a:schemeClr val="accent4">
                <a:lumMod val="75000"/>
              </a:schemeClr>
            </a:solidFill>
          </a:ln>
        </p:spPr>
        <p:style>
          <a:lnRef idx="3">
            <a:schemeClr val="accent1"/>
          </a:lnRef>
          <a:fillRef idx="0">
            <a:schemeClr val="accent1"/>
          </a:fillRef>
          <a:effectRef idx="2">
            <a:schemeClr val="accent1"/>
          </a:effectRef>
          <a:fontRef idx="minor">
            <a:schemeClr val="tx1"/>
          </a:fontRef>
        </p:style>
      </p:cxnSp>
      <p:sp>
        <p:nvSpPr>
          <p:cNvPr id="11" name="Flowchart: Document 10">
            <a:extLst>
              <a:ext uri="{FF2B5EF4-FFF2-40B4-BE49-F238E27FC236}">
                <a16:creationId xmlns:a16="http://schemas.microsoft.com/office/drawing/2014/main" id="{A4D6308E-530E-78FC-560C-55660A0E8C75}"/>
              </a:ext>
            </a:extLst>
          </p:cNvPr>
          <p:cNvSpPr/>
          <p:nvPr/>
        </p:nvSpPr>
        <p:spPr>
          <a:xfrm>
            <a:off x="10573938" y="1051911"/>
            <a:ext cx="1190871" cy="1062713"/>
          </a:xfrm>
          <a:prstGeom prst="flowChartDocument">
            <a:avLst/>
          </a:prstGeom>
          <a:solidFill>
            <a:schemeClr val="bg1"/>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10" name="Graphic 9" descr="Signature with solid fill">
            <a:extLst>
              <a:ext uri="{FF2B5EF4-FFF2-40B4-BE49-F238E27FC236}">
                <a16:creationId xmlns:a16="http://schemas.microsoft.com/office/drawing/2014/main" id="{5BD744D0-55F8-3CD1-2E54-F95CB1CF97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65643" y="1160769"/>
            <a:ext cx="607463" cy="678693"/>
          </a:xfrm>
          <a:prstGeom prst="rect">
            <a:avLst/>
          </a:prstGeom>
        </p:spPr>
      </p:pic>
      <p:graphicFrame>
        <p:nvGraphicFramePr>
          <p:cNvPr id="12" name="Content Placeholder 3">
            <a:extLst>
              <a:ext uri="{FF2B5EF4-FFF2-40B4-BE49-F238E27FC236}">
                <a16:creationId xmlns:a16="http://schemas.microsoft.com/office/drawing/2014/main" id="{9A0E52B4-3B05-A4CB-720C-D90B308A50B5}"/>
              </a:ext>
            </a:extLst>
          </p:cNvPr>
          <p:cNvGraphicFramePr>
            <a:graphicFrameLocks/>
          </p:cNvGraphicFramePr>
          <p:nvPr>
            <p:extLst>
              <p:ext uri="{D42A27DB-BD31-4B8C-83A1-F6EECF244321}">
                <p14:modId xmlns:p14="http://schemas.microsoft.com/office/powerpoint/2010/main" val="900460340"/>
              </p:ext>
            </p:extLst>
          </p:nvPr>
        </p:nvGraphicFramePr>
        <p:xfrm>
          <a:off x="722078" y="2041373"/>
          <a:ext cx="10515600" cy="44862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78831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20E5B-6BBA-0F56-2A3E-35318D35EB5A}"/>
              </a:ext>
            </a:extLst>
          </p:cNvPr>
          <p:cNvSpPr txBox="1">
            <a:spLocks/>
          </p:cNvSpPr>
          <p:nvPr/>
        </p:nvSpPr>
        <p:spPr>
          <a:xfrm>
            <a:off x="-322830" y="694874"/>
            <a:ext cx="11492204" cy="1325563"/>
          </a:xfrm>
          <a:prstGeom prst="rect">
            <a:avLst/>
          </a:prstGeom>
          <a:ln w="381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KW" sz="28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rPr>
              <a:t>أهداف مرحلة التطبيق الأولي للكتاب التاسع عشر (التقنيات المالية)</a:t>
            </a:r>
            <a:endParaRPr lang="en-US" sz="28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endParaRPr>
          </a:p>
        </p:txBody>
      </p:sp>
      <p:cxnSp>
        <p:nvCxnSpPr>
          <p:cNvPr id="3" name="Straight Connector 2">
            <a:extLst>
              <a:ext uri="{FF2B5EF4-FFF2-40B4-BE49-F238E27FC236}">
                <a16:creationId xmlns:a16="http://schemas.microsoft.com/office/drawing/2014/main" id="{0A66CAC3-0111-6CA4-B8FB-492BEEFFFE97}"/>
              </a:ext>
            </a:extLst>
          </p:cNvPr>
          <p:cNvCxnSpPr>
            <a:cxnSpLocks/>
          </p:cNvCxnSpPr>
          <p:nvPr/>
        </p:nvCxnSpPr>
        <p:spPr>
          <a:xfrm>
            <a:off x="1591295" y="1826747"/>
            <a:ext cx="9222297" cy="0"/>
          </a:xfrm>
          <a:prstGeom prst="line">
            <a:avLst/>
          </a:prstGeom>
          <a:ln>
            <a:solidFill>
              <a:schemeClr val="accent4">
                <a:lumMod val="75000"/>
              </a:schemeClr>
            </a:solidFill>
          </a:ln>
        </p:spPr>
        <p:style>
          <a:lnRef idx="3">
            <a:schemeClr val="accent1"/>
          </a:lnRef>
          <a:fillRef idx="0">
            <a:schemeClr val="accent1"/>
          </a:fillRef>
          <a:effectRef idx="2">
            <a:schemeClr val="accent1"/>
          </a:effectRef>
          <a:fontRef idx="minor">
            <a:schemeClr val="tx1"/>
          </a:fontRef>
        </p:style>
      </p:cxnSp>
      <p:grpSp>
        <p:nvGrpSpPr>
          <p:cNvPr id="27" name="Group 26">
            <a:extLst>
              <a:ext uri="{FF2B5EF4-FFF2-40B4-BE49-F238E27FC236}">
                <a16:creationId xmlns:a16="http://schemas.microsoft.com/office/drawing/2014/main" id="{2FEDC01E-C962-9CFF-E5C6-8A23F901430C}"/>
              </a:ext>
            </a:extLst>
          </p:cNvPr>
          <p:cNvGrpSpPr/>
          <p:nvPr/>
        </p:nvGrpSpPr>
        <p:grpSpPr>
          <a:xfrm>
            <a:off x="10751830" y="1210615"/>
            <a:ext cx="1190871" cy="1062713"/>
            <a:chOff x="10574348" y="1175904"/>
            <a:chExt cx="1190871" cy="1062713"/>
          </a:xfrm>
        </p:grpSpPr>
        <p:sp>
          <p:nvSpPr>
            <p:cNvPr id="4" name="Flowchart: Document 3">
              <a:extLst>
                <a:ext uri="{FF2B5EF4-FFF2-40B4-BE49-F238E27FC236}">
                  <a16:creationId xmlns:a16="http://schemas.microsoft.com/office/drawing/2014/main" id="{58ED70D0-1933-E7B7-E46C-97555094F8BD}"/>
                </a:ext>
              </a:extLst>
            </p:cNvPr>
            <p:cNvSpPr/>
            <p:nvPr/>
          </p:nvSpPr>
          <p:spPr>
            <a:xfrm>
              <a:off x="10574348" y="1175904"/>
              <a:ext cx="1190871" cy="1062713"/>
            </a:xfrm>
            <a:prstGeom prst="flowChartDocument">
              <a:avLst/>
            </a:prstGeom>
            <a:solidFill>
              <a:schemeClr val="bg1"/>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5" name="Graphic 4" descr="Signature with solid fill">
              <a:extLst>
                <a:ext uri="{FF2B5EF4-FFF2-40B4-BE49-F238E27FC236}">
                  <a16:creationId xmlns:a16="http://schemas.microsoft.com/office/drawing/2014/main" id="{780A46D8-3654-0347-4136-104036BC5B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65643" y="1341744"/>
              <a:ext cx="607463" cy="678693"/>
            </a:xfrm>
            <a:prstGeom prst="rect">
              <a:avLst/>
            </a:prstGeom>
          </p:spPr>
        </p:pic>
      </p:grpSp>
      <p:grpSp>
        <p:nvGrpSpPr>
          <p:cNvPr id="6" name="Group 5">
            <a:extLst>
              <a:ext uri="{FF2B5EF4-FFF2-40B4-BE49-F238E27FC236}">
                <a16:creationId xmlns:a16="http://schemas.microsoft.com/office/drawing/2014/main" id="{18867CBA-217C-E9E5-B5D9-24EA8D68EF0F}"/>
              </a:ext>
            </a:extLst>
          </p:cNvPr>
          <p:cNvGrpSpPr/>
          <p:nvPr/>
        </p:nvGrpSpPr>
        <p:grpSpPr>
          <a:xfrm>
            <a:off x="9387230" y="2526219"/>
            <a:ext cx="931178" cy="991432"/>
            <a:chOff x="2910980" y="3296873"/>
            <a:chExt cx="931178" cy="991432"/>
          </a:xfrm>
          <a:solidFill>
            <a:srgbClr val="C19A1D"/>
          </a:solidFill>
        </p:grpSpPr>
        <p:sp>
          <p:nvSpPr>
            <p:cNvPr id="7" name="Flowchart: Off-page Connector 6">
              <a:extLst>
                <a:ext uri="{FF2B5EF4-FFF2-40B4-BE49-F238E27FC236}">
                  <a16:creationId xmlns:a16="http://schemas.microsoft.com/office/drawing/2014/main" id="{675C9B42-9945-7891-589B-C8BA6E7B646C}"/>
                </a:ext>
              </a:extLst>
            </p:cNvPr>
            <p:cNvSpPr/>
            <p:nvPr/>
          </p:nvSpPr>
          <p:spPr>
            <a:xfrm>
              <a:off x="2910980" y="3296873"/>
              <a:ext cx="931178" cy="991432"/>
            </a:xfrm>
            <a:prstGeom prst="flowChartOffpageConnector">
              <a:avLst/>
            </a:prstGeom>
            <a:gr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8" name="Flowchart: Connector 7">
              <a:extLst>
                <a:ext uri="{FF2B5EF4-FFF2-40B4-BE49-F238E27FC236}">
                  <a16:creationId xmlns:a16="http://schemas.microsoft.com/office/drawing/2014/main" id="{84815782-337D-1BBF-02A9-417FF6757D53}"/>
                </a:ext>
              </a:extLst>
            </p:cNvPr>
            <p:cNvSpPr/>
            <p:nvPr/>
          </p:nvSpPr>
          <p:spPr>
            <a:xfrm>
              <a:off x="3116510" y="3532530"/>
              <a:ext cx="520117" cy="520118"/>
            </a:xfrm>
            <a:prstGeom prst="flowChartConnector">
              <a:avLst/>
            </a:prstGeom>
            <a:solidFill>
              <a:schemeClr val="bg1"/>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9" name="Graphic 8" descr="Arrow circle">
              <a:extLst>
                <a:ext uri="{FF2B5EF4-FFF2-40B4-BE49-F238E27FC236}">
                  <a16:creationId xmlns:a16="http://schemas.microsoft.com/office/drawing/2014/main" id="{EAE76A99-D854-1260-9A29-BCC17A7305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58836" y="3574857"/>
              <a:ext cx="435463" cy="435463"/>
            </a:xfrm>
            <a:prstGeom prst="rect">
              <a:avLst/>
            </a:prstGeom>
          </p:spPr>
        </p:pic>
      </p:grpSp>
      <p:grpSp>
        <p:nvGrpSpPr>
          <p:cNvPr id="10" name="Group 9">
            <a:extLst>
              <a:ext uri="{FF2B5EF4-FFF2-40B4-BE49-F238E27FC236}">
                <a16:creationId xmlns:a16="http://schemas.microsoft.com/office/drawing/2014/main" id="{2FAF204C-7DCC-4E6A-6849-9ECE92EE5600}"/>
              </a:ext>
            </a:extLst>
          </p:cNvPr>
          <p:cNvGrpSpPr/>
          <p:nvPr/>
        </p:nvGrpSpPr>
        <p:grpSpPr>
          <a:xfrm>
            <a:off x="9387231" y="3854397"/>
            <a:ext cx="931178" cy="991432"/>
            <a:chOff x="10957460" y="4522233"/>
            <a:chExt cx="931178" cy="991432"/>
          </a:xfrm>
          <a:solidFill>
            <a:srgbClr val="C19A1D"/>
          </a:solidFill>
        </p:grpSpPr>
        <p:sp>
          <p:nvSpPr>
            <p:cNvPr id="11" name="Flowchart: Off-page Connector 10">
              <a:extLst>
                <a:ext uri="{FF2B5EF4-FFF2-40B4-BE49-F238E27FC236}">
                  <a16:creationId xmlns:a16="http://schemas.microsoft.com/office/drawing/2014/main" id="{31BA1196-AA9F-8EDF-7876-0343A38B3364}"/>
                </a:ext>
              </a:extLst>
            </p:cNvPr>
            <p:cNvSpPr/>
            <p:nvPr/>
          </p:nvSpPr>
          <p:spPr>
            <a:xfrm>
              <a:off x="10957460" y="4522233"/>
              <a:ext cx="931178" cy="991432"/>
            </a:xfrm>
            <a:prstGeom prst="flowChartOffpageConnector">
              <a:avLst/>
            </a:prstGeom>
            <a:gr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E165D4FB-8F63-6CDC-3AEE-19B0227A8B70}"/>
                </a:ext>
              </a:extLst>
            </p:cNvPr>
            <p:cNvSpPr/>
            <p:nvPr/>
          </p:nvSpPr>
          <p:spPr>
            <a:xfrm>
              <a:off x="11162990" y="4757890"/>
              <a:ext cx="520117" cy="520118"/>
            </a:xfrm>
            <a:prstGeom prst="flowChartConnector">
              <a:avLst/>
            </a:prstGeom>
            <a:solidFill>
              <a:schemeClr val="bg1"/>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13" name="Graphic 12" descr="Upward trend">
              <a:extLst>
                <a:ext uri="{FF2B5EF4-FFF2-40B4-BE49-F238E27FC236}">
                  <a16:creationId xmlns:a16="http://schemas.microsoft.com/office/drawing/2014/main" id="{9AEAD8D3-F0F1-BB00-03B9-5646CB65D63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1205316" y="4800217"/>
              <a:ext cx="435463" cy="435463"/>
            </a:xfrm>
            <a:prstGeom prst="rect">
              <a:avLst/>
            </a:prstGeom>
          </p:spPr>
        </p:pic>
      </p:grpSp>
      <p:grpSp>
        <p:nvGrpSpPr>
          <p:cNvPr id="14" name="Group 13">
            <a:extLst>
              <a:ext uri="{FF2B5EF4-FFF2-40B4-BE49-F238E27FC236}">
                <a16:creationId xmlns:a16="http://schemas.microsoft.com/office/drawing/2014/main" id="{686C5B7D-19DA-4662-878E-7A7559723C14}"/>
              </a:ext>
            </a:extLst>
          </p:cNvPr>
          <p:cNvGrpSpPr/>
          <p:nvPr/>
        </p:nvGrpSpPr>
        <p:grpSpPr>
          <a:xfrm>
            <a:off x="9387231" y="5182575"/>
            <a:ext cx="931178" cy="991432"/>
            <a:chOff x="10957460" y="5814669"/>
            <a:chExt cx="931178" cy="991432"/>
          </a:xfrm>
          <a:solidFill>
            <a:srgbClr val="C19A1D"/>
          </a:solidFill>
        </p:grpSpPr>
        <p:sp>
          <p:nvSpPr>
            <p:cNvPr id="15" name="Flowchart: Off-page Connector 14">
              <a:extLst>
                <a:ext uri="{FF2B5EF4-FFF2-40B4-BE49-F238E27FC236}">
                  <a16:creationId xmlns:a16="http://schemas.microsoft.com/office/drawing/2014/main" id="{C8D18232-FFA8-2799-7884-C94B9F6D213E}"/>
                </a:ext>
              </a:extLst>
            </p:cNvPr>
            <p:cNvSpPr/>
            <p:nvPr/>
          </p:nvSpPr>
          <p:spPr>
            <a:xfrm>
              <a:off x="10957460" y="5814669"/>
              <a:ext cx="931178" cy="991432"/>
            </a:xfrm>
            <a:prstGeom prst="flowChartOffpageConnector">
              <a:avLst/>
            </a:prstGeom>
            <a:gr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id="{93A0DBCF-0FE1-0C07-A364-AFEC8FF2E7BC}"/>
                </a:ext>
              </a:extLst>
            </p:cNvPr>
            <p:cNvSpPr/>
            <p:nvPr/>
          </p:nvSpPr>
          <p:spPr>
            <a:xfrm>
              <a:off x="11162990" y="6099444"/>
              <a:ext cx="520117" cy="471000"/>
            </a:xfrm>
            <a:prstGeom prst="flowChartConnector">
              <a:avLst/>
            </a:prstGeom>
            <a:solidFill>
              <a:schemeClr val="bg1"/>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17" name="Graphic 16" descr="Radioactive">
              <a:extLst>
                <a:ext uri="{FF2B5EF4-FFF2-40B4-BE49-F238E27FC236}">
                  <a16:creationId xmlns:a16="http://schemas.microsoft.com/office/drawing/2014/main" id="{2A3C0BF7-C6BF-0292-948C-CD2B95BB31C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1205316" y="6111703"/>
              <a:ext cx="435463" cy="435463"/>
            </a:xfrm>
            <a:prstGeom prst="rect">
              <a:avLst/>
            </a:prstGeom>
          </p:spPr>
        </p:pic>
      </p:grpSp>
      <p:sp>
        <p:nvSpPr>
          <p:cNvPr id="18" name="TextBox 17">
            <a:extLst>
              <a:ext uri="{FF2B5EF4-FFF2-40B4-BE49-F238E27FC236}">
                <a16:creationId xmlns:a16="http://schemas.microsoft.com/office/drawing/2014/main" id="{9DDD1454-D949-7C7C-0F07-DD7279F9CFB6}"/>
              </a:ext>
            </a:extLst>
          </p:cNvPr>
          <p:cNvSpPr txBox="1"/>
          <p:nvPr/>
        </p:nvSpPr>
        <p:spPr>
          <a:xfrm>
            <a:off x="1293159" y="5305195"/>
            <a:ext cx="7864980" cy="646331"/>
          </a:xfrm>
          <a:prstGeom prst="rect">
            <a:avLst/>
          </a:prstGeom>
          <a:noFill/>
        </p:spPr>
        <p:txBody>
          <a:bodyPr wrap="square" rtlCol="0">
            <a:spAutoFit/>
          </a:bodyPr>
          <a:lstStyle/>
          <a:p>
            <a:pPr algn="ctr" rtl="1"/>
            <a:r>
              <a:rPr lang="ar-KW"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تحديد أية مخاطر محتملة (مستجدة) خلال مزاولة الأعمال</a:t>
            </a:r>
            <a:r>
              <a:rPr lang="en-US"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 </a:t>
            </a:r>
            <a:r>
              <a:rPr lang="ar-KW"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والعمل على معالجتها</a:t>
            </a:r>
          </a:p>
        </p:txBody>
      </p:sp>
      <p:grpSp>
        <p:nvGrpSpPr>
          <p:cNvPr id="19" name="Group 18">
            <a:extLst>
              <a:ext uri="{FF2B5EF4-FFF2-40B4-BE49-F238E27FC236}">
                <a16:creationId xmlns:a16="http://schemas.microsoft.com/office/drawing/2014/main" id="{2628573A-C41B-03B3-BF15-0A6F0659A743}"/>
              </a:ext>
            </a:extLst>
          </p:cNvPr>
          <p:cNvGrpSpPr/>
          <p:nvPr/>
        </p:nvGrpSpPr>
        <p:grpSpPr>
          <a:xfrm>
            <a:off x="1171575" y="2538867"/>
            <a:ext cx="7989361" cy="1321024"/>
            <a:chOff x="1437093" y="3423014"/>
            <a:chExt cx="6717189" cy="937501"/>
          </a:xfrm>
        </p:grpSpPr>
        <p:sp>
          <p:nvSpPr>
            <p:cNvPr id="20" name="TextBox 19">
              <a:extLst>
                <a:ext uri="{FF2B5EF4-FFF2-40B4-BE49-F238E27FC236}">
                  <a16:creationId xmlns:a16="http://schemas.microsoft.com/office/drawing/2014/main" id="{E7039BD0-4712-FCD6-E2AC-BC2766A7F169}"/>
                </a:ext>
              </a:extLst>
            </p:cNvPr>
            <p:cNvSpPr txBox="1"/>
            <p:nvPr/>
          </p:nvSpPr>
          <p:spPr>
            <a:xfrm>
              <a:off x="1437093" y="3508668"/>
              <a:ext cx="6717189" cy="851847"/>
            </a:xfrm>
            <a:prstGeom prst="rect">
              <a:avLst/>
            </a:prstGeom>
            <a:noFill/>
          </p:spPr>
          <p:txBody>
            <a:bodyPr wrap="square" rtlCol="0">
              <a:spAutoFit/>
            </a:bodyPr>
            <a:lstStyle/>
            <a:p>
              <a:pPr algn="ctr" rtl="1"/>
              <a:r>
                <a:rPr lang="ar-KW"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تحسين الإطار الرقابي لخدمات التقنيات المالية عن طريق إشراك أصحاب المصالح في تقييم الإطار وتقديم الاقتراحات بشأن تطويره</a:t>
              </a:r>
              <a:endParaRPr lang="en-US"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p>
              <a:pPr algn="r" rtl="1"/>
              <a:endParaRPr lang="en-US"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1" name="Rectangle: Diagonal Corners Rounded 20">
              <a:extLst>
                <a:ext uri="{FF2B5EF4-FFF2-40B4-BE49-F238E27FC236}">
                  <a16:creationId xmlns:a16="http://schemas.microsoft.com/office/drawing/2014/main" id="{DFDB02AE-A44A-533C-4B2E-577F74BE1CB5}"/>
                </a:ext>
              </a:extLst>
            </p:cNvPr>
            <p:cNvSpPr/>
            <p:nvPr/>
          </p:nvSpPr>
          <p:spPr>
            <a:xfrm>
              <a:off x="1546371" y="3423014"/>
              <a:ext cx="6605114" cy="626298"/>
            </a:xfrm>
            <a:prstGeom prst="round2Diag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7D771981-C747-9C88-DA67-C466D0CC0787}"/>
              </a:ext>
            </a:extLst>
          </p:cNvPr>
          <p:cNvGrpSpPr/>
          <p:nvPr/>
        </p:nvGrpSpPr>
        <p:grpSpPr>
          <a:xfrm>
            <a:off x="1301549" y="3904254"/>
            <a:ext cx="7864980" cy="764334"/>
            <a:chOff x="1582723" y="4649963"/>
            <a:chExt cx="6610706" cy="551862"/>
          </a:xfrm>
        </p:grpSpPr>
        <p:sp>
          <p:nvSpPr>
            <p:cNvPr id="23" name="TextBox 22">
              <a:extLst>
                <a:ext uri="{FF2B5EF4-FFF2-40B4-BE49-F238E27FC236}">
                  <a16:creationId xmlns:a16="http://schemas.microsoft.com/office/drawing/2014/main" id="{752AE624-A23C-4DA5-3964-62C819273464}"/>
                </a:ext>
              </a:extLst>
            </p:cNvPr>
            <p:cNvSpPr txBox="1"/>
            <p:nvPr/>
          </p:nvSpPr>
          <p:spPr>
            <a:xfrm>
              <a:off x="1627464" y="4670377"/>
              <a:ext cx="6521225" cy="466662"/>
            </a:xfrm>
            <a:prstGeom prst="rect">
              <a:avLst/>
            </a:prstGeom>
            <a:noFill/>
          </p:spPr>
          <p:txBody>
            <a:bodyPr wrap="square" rtlCol="0">
              <a:spAutoFit/>
            </a:bodyPr>
            <a:lstStyle/>
            <a:p>
              <a:pPr algn="ctr" rtl="1"/>
              <a:r>
                <a:rPr lang="ar-KW"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تحسين كفاءة السوق من خلال تقليل الوقت والتكاليف (الاقتصادية والرقابية) لمقدمي الخدمات</a:t>
              </a:r>
            </a:p>
          </p:txBody>
        </p:sp>
        <p:sp>
          <p:nvSpPr>
            <p:cNvPr id="24" name="Rectangle: Diagonal Corners Rounded 23">
              <a:extLst>
                <a:ext uri="{FF2B5EF4-FFF2-40B4-BE49-F238E27FC236}">
                  <a16:creationId xmlns:a16="http://schemas.microsoft.com/office/drawing/2014/main" id="{40910721-EC8E-028B-3F5D-E3E581AED0FF}"/>
                </a:ext>
              </a:extLst>
            </p:cNvPr>
            <p:cNvSpPr/>
            <p:nvPr/>
          </p:nvSpPr>
          <p:spPr>
            <a:xfrm>
              <a:off x="1582723" y="4649963"/>
              <a:ext cx="6610706" cy="551862"/>
            </a:xfrm>
            <a:prstGeom prst="round2Diag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grpSp>
      <p:sp>
        <p:nvSpPr>
          <p:cNvPr id="25" name="Rectangle: Diagonal Corners Rounded 24">
            <a:extLst>
              <a:ext uri="{FF2B5EF4-FFF2-40B4-BE49-F238E27FC236}">
                <a16:creationId xmlns:a16="http://schemas.microsoft.com/office/drawing/2014/main" id="{3F5C5400-D83A-2284-E268-AAA5D8C4D25F}"/>
              </a:ext>
            </a:extLst>
          </p:cNvPr>
          <p:cNvSpPr/>
          <p:nvPr/>
        </p:nvSpPr>
        <p:spPr>
          <a:xfrm>
            <a:off x="1301549" y="5223221"/>
            <a:ext cx="7920555" cy="764332"/>
          </a:xfrm>
          <a:prstGeom prst="round2Diag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pic>
        <p:nvPicPr>
          <p:cNvPr id="28" name="Picture 27">
            <a:extLst>
              <a:ext uri="{FF2B5EF4-FFF2-40B4-BE49-F238E27FC236}">
                <a16:creationId xmlns:a16="http://schemas.microsoft.com/office/drawing/2014/main" id="{2AB79EB3-F0A4-0B73-9F0D-73AB63A5EE30}"/>
              </a:ext>
            </a:extLst>
          </p:cNvPr>
          <p:cNvPicPr>
            <a:picLocks/>
          </p:cNvPicPr>
          <p:nvPr/>
        </p:nvPicPr>
        <p:blipFill rotWithShape="1">
          <a:blip r:embed="rId10" cstate="print">
            <a:extLst>
              <a:ext uri="{28A0092B-C50C-407E-A947-70E740481C1C}">
                <a14:useLocalDpi xmlns:a14="http://schemas.microsoft.com/office/drawing/2010/main" val="0"/>
              </a:ext>
            </a:extLst>
          </a:blip>
          <a:srcRect r="7166"/>
          <a:stretch/>
        </p:blipFill>
        <p:spPr bwMode="auto">
          <a:xfrm>
            <a:off x="10069674" y="155083"/>
            <a:ext cx="1865152" cy="7878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630613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20E5B-6BBA-0F56-2A3E-35318D35EB5A}"/>
              </a:ext>
            </a:extLst>
          </p:cNvPr>
          <p:cNvSpPr txBox="1">
            <a:spLocks/>
          </p:cNvSpPr>
          <p:nvPr/>
        </p:nvSpPr>
        <p:spPr>
          <a:xfrm>
            <a:off x="-322830" y="694874"/>
            <a:ext cx="11492204" cy="1325563"/>
          </a:xfrm>
          <a:prstGeom prst="rect">
            <a:avLst/>
          </a:prstGeom>
          <a:ln w="381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KW" sz="27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rPr>
              <a:t>خصائص مرحلة التطبيق الأولي للكتاب التاسع عشر (التقنيات المالية)</a:t>
            </a:r>
            <a:endParaRPr lang="en-US" sz="27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endParaRPr>
          </a:p>
        </p:txBody>
      </p:sp>
      <p:cxnSp>
        <p:nvCxnSpPr>
          <p:cNvPr id="3" name="Straight Connector 2">
            <a:extLst>
              <a:ext uri="{FF2B5EF4-FFF2-40B4-BE49-F238E27FC236}">
                <a16:creationId xmlns:a16="http://schemas.microsoft.com/office/drawing/2014/main" id="{0A66CAC3-0111-6CA4-B8FB-492BEEFFFE97}"/>
              </a:ext>
            </a:extLst>
          </p:cNvPr>
          <p:cNvCxnSpPr>
            <a:cxnSpLocks/>
          </p:cNvCxnSpPr>
          <p:nvPr/>
        </p:nvCxnSpPr>
        <p:spPr>
          <a:xfrm>
            <a:off x="1591295" y="1826747"/>
            <a:ext cx="9222297" cy="0"/>
          </a:xfrm>
          <a:prstGeom prst="line">
            <a:avLst/>
          </a:prstGeom>
          <a:ln>
            <a:solidFill>
              <a:schemeClr val="accent4">
                <a:lumMod val="75000"/>
              </a:schemeClr>
            </a:solidFill>
          </a:ln>
        </p:spPr>
        <p:style>
          <a:lnRef idx="3">
            <a:schemeClr val="accent1"/>
          </a:lnRef>
          <a:fillRef idx="0">
            <a:schemeClr val="accent1"/>
          </a:fillRef>
          <a:effectRef idx="2">
            <a:schemeClr val="accent1"/>
          </a:effectRef>
          <a:fontRef idx="minor">
            <a:schemeClr val="tx1"/>
          </a:fontRef>
        </p:style>
      </p:cxnSp>
      <p:grpSp>
        <p:nvGrpSpPr>
          <p:cNvPr id="27" name="Group 26">
            <a:extLst>
              <a:ext uri="{FF2B5EF4-FFF2-40B4-BE49-F238E27FC236}">
                <a16:creationId xmlns:a16="http://schemas.microsoft.com/office/drawing/2014/main" id="{2FEDC01E-C962-9CFF-E5C6-8A23F901430C}"/>
              </a:ext>
            </a:extLst>
          </p:cNvPr>
          <p:cNvGrpSpPr/>
          <p:nvPr/>
        </p:nvGrpSpPr>
        <p:grpSpPr>
          <a:xfrm>
            <a:off x="10813592" y="1210615"/>
            <a:ext cx="1190871" cy="1062713"/>
            <a:chOff x="10574348" y="1175904"/>
            <a:chExt cx="1190871" cy="1062713"/>
          </a:xfrm>
        </p:grpSpPr>
        <p:sp>
          <p:nvSpPr>
            <p:cNvPr id="4" name="Flowchart: Document 3">
              <a:extLst>
                <a:ext uri="{FF2B5EF4-FFF2-40B4-BE49-F238E27FC236}">
                  <a16:creationId xmlns:a16="http://schemas.microsoft.com/office/drawing/2014/main" id="{58ED70D0-1933-E7B7-E46C-97555094F8BD}"/>
                </a:ext>
              </a:extLst>
            </p:cNvPr>
            <p:cNvSpPr/>
            <p:nvPr/>
          </p:nvSpPr>
          <p:spPr>
            <a:xfrm>
              <a:off x="10574348" y="1175904"/>
              <a:ext cx="1190871" cy="1062713"/>
            </a:xfrm>
            <a:prstGeom prst="flowChartDocument">
              <a:avLst/>
            </a:prstGeom>
            <a:solidFill>
              <a:schemeClr val="bg1"/>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5" name="Graphic 4" descr="Signature with solid fill">
              <a:extLst>
                <a:ext uri="{FF2B5EF4-FFF2-40B4-BE49-F238E27FC236}">
                  <a16:creationId xmlns:a16="http://schemas.microsoft.com/office/drawing/2014/main" id="{780A46D8-3654-0347-4136-104036BC5B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65643" y="1341744"/>
              <a:ext cx="607463" cy="678693"/>
            </a:xfrm>
            <a:prstGeom prst="rect">
              <a:avLst/>
            </a:prstGeom>
          </p:spPr>
        </p:pic>
      </p:grpSp>
      <p:grpSp>
        <p:nvGrpSpPr>
          <p:cNvPr id="6" name="Group 5">
            <a:extLst>
              <a:ext uri="{FF2B5EF4-FFF2-40B4-BE49-F238E27FC236}">
                <a16:creationId xmlns:a16="http://schemas.microsoft.com/office/drawing/2014/main" id="{18867CBA-217C-E9E5-B5D9-24EA8D68EF0F}"/>
              </a:ext>
            </a:extLst>
          </p:cNvPr>
          <p:cNvGrpSpPr/>
          <p:nvPr/>
        </p:nvGrpSpPr>
        <p:grpSpPr>
          <a:xfrm>
            <a:off x="9387230" y="2526219"/>
            <a:ext cx="931178" cy="991432"/>
            <a:chOff x="2910980" y="3296873"/>
            <a:chExt cx="931178" cy="991432"/>
          </a:xfrm>
          <a:solidFill>
            <a:srgbClr val="C19A1D"/>
          </a:solidFill>
        </p:grpSpPr>
        <p:sp>
          <p:nvSpPr>
            <p:cNvPr id="7" name="Flowchart: Off-page Connector 6">
              <a:extLst>
                <a:ext uri="{FF2B5EF4-FFF2-40B4-BE49-F238E27FC236}">
                  <a16:creationId xmlns:a16="http://schemas.microsoft.com/office/drawing/2014/main" id="{675C9B42-9945-7891-589B-C8BA6E7B646C}"/>
                </a:ext>
              </a:extLst>
            </p:cNvPr>
            <p:cNvSpPr/>
            <p:nvPr/>
          </p:nvSpPr>
          <p:spPr>
            <a:xfrm>
              <a:off x="2910980" y="3296873"/>
              <a:ext cx="931178" cy="991432"/>
            </a:xfrm>
            <a:prstGeom prst="flowChartOffpageConnector">
              <a:avLst/>
            </a:prstGeom>
            <a:gr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8" name="Flowchart: Connector 7">
              <a:extLst>
                <a:ext uri="{FF2B5EF4-FFF2-40B4-BE49-F238E27FC236}">
                  <a16:creationId xmlns:a16="http://schemas.microsoft.com/office/drawing/2014/main" id="{84815782-337D-1BBF-02A9-417FF6757D53}"/>
                </a:ext>
              </a:extLst>
            </p:cNvPr>
            <p:cNvSpPr/>
            <p:nvPr/>
          </p:nvSpPr>
          <p:spPr>
            <a:xfrm>
              <a:off x="3116510" y="3532530"/>
              <a:ext cx="520117" cy="520118"/>
            </a:xfrm>
            <a:prstGeom prst="flowChartConnector">
              <a:avLst/>
            </a:prstGeom>
            <a:solidFill>
              <a:schemeClr val="bg1"/>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2FAF204C-7DCC-4E6A-6849-9ECE92EE5600}"/>
              </a:ext>
            </a:extLst>
          </p:cNvPr>
          <p:cNvGrpSpPr/>
          <p:nvPr/>
        </p:nvGrpSpPr>
        <p:grpSpPr>
          <a:xfrm>
            <a:off x="9387231" y="3854397"/>
            <a:ext cx="931178" cy="991432"/>
            <a:chOff x="10957460" y="4522233"/>
            <a:chExt cx="931178" cy="991432"/>
          </a:xfrm>
          <a:solidFill>
            <a:srgbClr val="C19A1D"/>
          </a:solidFill>
        </p:grpSpPr>
        <p:sp>
          <p:nvSpPr>
            <p:cNvPr id="11" name="Flowchart: Off-page Connector 10">
              <a:extLst>
                <a:ext uri="{FF2B5EF4-FFF2-40B4-BE49-F238E27FC236}">
                  <a16:creationId xmlns:a16="http://schemas.microsoft.com/office/drawing/2014/main" id="{31BA1196-AA9F-8EDF-7876-0343A38B3364}"/>
                </a:ext>
              </a:extLst>
            </p:cNvPr>
            <p:cNvSpPr/>
            <p:nvPr/>
          </p:nvSpPr>
          <p:spPr>
            <a:xfrm>
              <a:off x="10957460" y="4522233"/>
              <a:ext cx="931178" cy="991432"/>
            </a:xfrm>
            <a:prstGeom prst="flowChartOffpageConnector">
              <a:avLst/>
            </a:prstGeom>
            <a:gr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E165D4FB-8F63-6CDC-3AEE-19B0227A8B70}"/>
                </a:ext>
              </a:extLst>
            </p:cNvPr>
            <p:cNvSpPr/>
            <p:nvPr/>
          </p:nvSpPr>
          <p:spPr>
            <a:xfrm>
              <a:off x="11162990" y="4757890"/>
              <a:ext cx="520117" cy="520118"/>
            </a:xfrm>
            <a:prstGeom prst="flowChartConnector">
              <a:avLst/>
            </a:prstGeom>
            <a:solidFill>
              <a:schemeClr val="bg1"/>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686C5B7D-19DA-4662-878E-7A7559723C14}"/>
              </a:ext>
            </a:extLst>
          </p:cNvPr>
          <p:cNvGrpSpPr/>
          <p:nvPr/>
        </p:nvGrpSpPr>
        <p:grpSpPr>
          <a:xfrm>
            <a:off x="9387231" y="5182575"/>
            <a:ext cx="931178" cy="991432"/>
            <a:chOff x="10957460" y="5814669"/>
            <a:chExt cx="931178" cy="991432"/>
          </a:xfrm>
          <a:solidFill>
            <a:srgbClr val="C19A1D"/>
          </a:solidFill>
        </p:grpSpPr>
        <p:sp>
          <p:nvSpPr>
            <p:cNvPr id="15" name="Flowchart: Off-page Connector 14">
              <a:extLst>
                <a:ext uri="{FF2B5EF4-FFF2-40B4-BE49-F238E27FC236}">
                  <a16:creationId xmlns:a16="http://schemas.microsoft.com/office/drawing/2014/main" id="{C8D18232-FFA8-2799-7884-C94B9F6D213E}"/>
                </a:ext>
              </a:extLst>
            </p:cNvPr>
            <p:cNvSpPr/>
            <p:nvPr/>
          </p:nvSpPr>
          <p:spPr>
            <a:xfrm>
              <a:off x="10957460" y="5814669"/>
              <a:ext cx="931178" cy="991432"/>
            </a:xfrm>
            <a:prstGeom prst="flowChartOffpageConnector">
              <a:avLst/>
            </a:prstGeom>
            <a:gr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id="{93A0DBCF-0FE1-0C07-A364-AFEC8FF2E7BC}"/>
                </a:ext>
              </a:extLst>
            </p:cNvPr>
            <p:cNvSpPr/>
            <p:nvPr/>
          </p:nvSpPr>
          <p:spPr>
            <a:xfrm>
              <a:off x="11162990" y="6099444"/>
              <a:ext cx="520117" cy="471000"/>
            </a:xfrm>
            <a:prstGeom prst="flowChartConnector">
              <a:avLst/>
            </a:prstGeom>
            <a:solidFill>
              <a:schemeClr val="bg1"/>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9DDD1454-D949-7C7C-0F07-DD7279F9CFB6}"/>
              </a:ext>
            </a:extLst>
          </p:cNvPr>
          <p:cNvSpPr txBox="1"/>
          <p:nvPr/>
        </p:nvSpPr>
        <p:spPr>
          <a:xfrm>
            <a:off x="447056" y="5305195"/>
            <a:ext cx="8711083" cy="646331"/>
          </a:xfrm>
          <a:prstGeom prst="rect">
            <a:avLst/>
          </a:prstGeom>
          <a:noFill/>
        </p:spPr>
        <p:txBody>
          <a:bodyPr wrap="square" rtlCol="0">
            <a:spAutoFit/>
          </a:bodyPr>
          <a:lstStyle/>
          <a:p>
            <a:pPr algn="ctr" rtl="1"/>
            <a:r>
              <a:rPr lang="ar-KW" sz="18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التواصل المستمر: فتح قناة للتواصل المستمر بين مقدمي الخدمات ووحدة التقنيات المالية لتيسير عملية طلب المعلومات والرد على الاستفسارات</a:t>
            </a:r>
          </a:p>
        </p:txBody>
      </p:sp>
      <p:grpSp>
        <p:nvGrpSpPr>
          <p:cNvPr id="19" name="Group 18">
            <a:extLst>
              <a:ext uri="{FF2B5EF4-FFF2-40B4-BE49-F238E27FC236}">
                <a16:creationId xmlns:a16="http://schemas.microsoft.com/office/drawing/2014/main" id="{2628573A-C41B-03B3-BF15-0A6F0659A743}"/>
              </a:ext>
            </a:extLst>
          </p:cNvPr>
          <p:cNvGrpSpPr/>
          <p:nvPr/>
        </p:nvGrpSpPr>
        <p:grpSpPr>
          <a:xfrm>
            <a:off x="333375" y="2538864"/>
            <a:ext cx="8854967" cy="1251479"/>
            <a:chOff x="1460135" y="3423014"/>
            <a:chExt cx="6717189" cy="888147"/>
          </a:xfrm>
        </p:grpSpPr>
        <p:sp>
          <p:nvSpPr>
            <p:cNvPr id="20" name="TextBox 19">
              <a:extLst>
                <a:ext uri="{FF2B5EF4-FFF2-40B4-BE49-F238E27FC236}">
                  <a16:creationId xmlns:a16="http://schemas.microsoft.com/office/drawing/2014/main" id="{E7039BD0-4712-FCD6-E2AC-BC2766A7F169}"/>
                </a:ext>
              </a:extLst>
            </p:cNvPr>
            <p:cNvSpPr txBox="1"/>
            <p:nvPr/>
          </p:nvSpPr>
          <p:spPr>
            <a:xfrm>
              <a:off x="1460135" y="3459314"/>
              <a:ext cx="6717189" cy="851847"/>
            </a:xfrm>
            <a:prstGeom prst="rect">
              <a:avLst/>
            </a:prstGeom>
            <a:noFill/>
          </p:spPr>
          <p:txBody>
            <a:bodyPr wrap="square" rtlCol="0">
              <a:spAutoFit/>
            </a:bodyPr>
            <a:lstStyle/>
            <a:p>
              <a:pPr algn="ctr" rtl="1"/>
              <a:r>
                <a:rPr lang="ar-KW" sz="18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المرونة التشريعية: من خلال تبني نموذج "مبدأ الالتزام أو التفسير" لبعض النصوص التشريعية المنظمة لخدمات التقنيات المالية لإعطاء بعض المرونة لمقدمي الطلبات </a:t>
              </a:r>
              <a:endParaRPr lang="en-US" sz="18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p>
              <a:pPr algn="r" rtl="1"/>
              <a:endParaRPr lang="en-US"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1" name="Rectangle: Diagonal Corners Rounded 20">
              <a:extLst>
                <a:ext uri="{FF2B5EF4-FFF2-40B4-BE49-F238E27FC236}">
                  <a16:creationId xmlns:a16="http://schemas.microsoft.com/office/drawing/2014/main" id="{DFDB02AE-A44A-533C-4B2E-577F74BE1CB5}"/>
                </a:ext>
              </a:extLst>
            </p:cNvPr>
            <p:cNvSpPr/>
            <p:nvPr/>
          </p:nvSpPr>
          <p:spPr>
            <a:xfrm>
              <a:off x="1546371" y="3423014"/>
              <a:ext cx="6605114" cy="626298"/>
            </a:xfrm>
            <a:prstGeom prst="round2Diag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7D771981-C747-9C88-DA67-C466D0CC0787}"/>
              </a:ext>
            </a:extLst>
          </p:cNvPr>
          <p:cNvGrpSpPr/>
          <p:nvPr/>
        </p:nvGrpSpPr>
        <p:grpSpPr>
          <a:xfrm>
            <a:off x="447056" y="3904254"/>
            <a:ext cx="8719473" cy="764334"/>
            <a:chOff x="1582723" y="4649963"/>
            <a:chExt cx="6610706" cy="551862"/>
          </a:xfrm>
        </p:grpSpPr>
        <p:sp>
          <p:nvSpPr>
            <p:cNvPr id="23" name="TextBox 22">
              <a:extLst>
                <a:ext uri="{FF2B5EF4-FFF2-40B4-BE49-F238E27FC236}">
                  <a16:creationId xmlns:a16="http://schemas.microsoft.com/office/drawing/2014/main" id="{752AE624-A23C-4DA5-3964-62C819273464}"/>
                </a:ext>
              </a:extLst>
            </p:cNvPr>
            <p:cNvSpPr txBox="1"/>
            <p:nvPr/>
          </p:nvSpPr>
          <p:spPr>
            <a:xfrm>
              <a:off x="1627464" y="4670377"/>
              <a:ext cx="6521225" cy="466662"/>
            </a:xfrm>
            <a:prstGeom prst="rect">
              <a:avLst/>
            </a:prstGeom>
            <a:noFill/>
          </p:spPr>
          <p:txBody>
            <a:bodyPr wrap="square" rtlCol="0">
              <a:spAutoFit/>
            </a:bodyPr>
            <a:lstStyle/>
            <a:p>
              <a:pPr algn="ctr" rtl="1"/>
              <a:r>
                <a:rPr lang="ar-KW" sz="18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المتابعة والرقابة المستمرة: متابعة مقدمي الخدمات والرقابة على أعمالهم بشكل مستمر خلال المرحلة</a:t>
              </a:r>
            </a:p>
          </p:txBody>
        </p:sp>
        <p:sp>
          <p:nvSpPr>
            <p:cNvPr id="24" name="Rectangle: Diagonal Corners Rounded 23">
              <a:extLst>
                <a:ext uri="{FF2B5EF4-FFF2-40B4-BE49-F238E27FC236}">
                  <a16:creationId xmlns:a16="http://schemas.microsoft.com/office/drawing/2014/main" id="{40910721-EC8E-028B-3F5D-E3E581AED0FF}"/>
                </a:ext>
              </a:extLst>
            </p:cNvPr>
            <p:cNvSpPr/>
            <p:nvPr/>
          </p:nvSpPr>
          <p:spPr>
            <a:xfrm>
              <a:off x="1582723" y="4649963"/>
              <a:ext cx="6610706" cy="551862"/>
            </a:xfrm>
            <a:prstGeom prst="round2Diag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grpSp>
      <p:sp>
        <p:nvSpPr>
          <p:cNvPr id="25" name="Rectangle: Diagonal Corners Rounded 24">
            <a:extLst>
              <a:ext uri="{FF2B5EF4-FFF2-40B4-BE49-F238E27FC236}">
                <a16:creationId xmlns:a16="http://schemas.microsoft.com/office/drawing/2014/main" id="{3F5C5400-D83A-2284-E268-AAA5D8C4D25F}"/>
              </a:ext>
            </a:extLst>
          </p:cNvPr>
          <p:cNvSpPr/>
          <p:nvPr/>
        </p:nvSpPr>
        <p:spPr>
          <a:xfrm>
            <a:off x="447057" y="5223221"/>
            <a:ext cx="8775048" cy="764332"/>
          </a:xfrm>
          <a:prstGeom prst="round2Diag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pic>
        <p:nvPicPr>
          <p:cNvPr id="28" name="Picture 27">
            <a:extLst>
              <a:ext uri="{FF2B5EF4-FFF2-40B4-BE49-F238E27FC236}">
                <a16:creationId xmlns:a16="http://schemas.microsoft.com/office/drawing/2014/main" id="{2AB79EB3-F0A4-0B73-9F0D-73AB63A5EE30}"/>
              </a:ext>
            </a:extLst>
          </p:cNvPr>
          <p:cNvPicPr>
            <a:picLocks/>
          </p:cNvPicPr>
          <p:nvPr/>
        </p:nvPicPr>
        <p:blipFill rotWithShape="1">
          <a:blip r:embed="rId4" cstate="print">
            <a:extLst>
              <a:ext uri="{28A0092B-C50C-407E-A947-70E740481C1C}">
                <a14:useLocalDpi xmlns:a14="http://schemas.microsoft.com/office/drawing/2010/main" val="0"/>
              </a:ext>
            </a:extLst>
          </a:blip>
          <a:srcRect r="7166"/>
          <a:stretch/>
        </p:blipFill>
        <p:spPr bwMode="auto">
          <a:xfrm>
            <a:off x="10069674" y="136033"/>
            <a:ext cx="1865152" cy="787892"/>
          </a:xfrm>
          <a:prstGeom prst="rect">
            <a:avLst/>
          </a:prstGeom>
          <a:ln>
            <a:noFill/>
          </a:ln>
          <a:extLst>
            <a:ext uri="{53640926-AAD7-44D8-BBD7-CCE9431645EC}">
              <a14:shadowObscured xmlns:a14="http://schemas.microsoft.com/office/drawing/2010/main"/>
            </a:ext>
          </a:extLst>
        </p:spPr>
      </p:pic>
      <p:pic>
        <p:nvPicPr>
          <p:cNvPr id="36" name="Graphic 35" descr="Magnifying glass">
            <a:extLst>
              <a:ext uri="{FF2B5EF4-FFF2-40B4-BE49-F238E27FC236}">
                <a16:creationId xmlns:a16="http://schemas.microsoft.com/office/drawing/2014/main" id="{34E25F4F-5F4E-6A7E-DFFD-C8B6759461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613760" y="4114456"/>
            <a:ext cx="435463" cy="435463"/>
          </a:xfrm>
          <a:prstGeom prst="rect">
            <a:avLst/>
          </a:prstGeom>
        </p:spPr>
      </p:pic>
      <p:pic>
        <p:nvPicPr>
          <p:cNvPr id="47" name="Graphic 46" descr="Scales of justice">
            <a:extLst>
              <a:ext uri="{FF2B5EF4-FFF2-40B4-BE49-F238E27FC236}">
                <a16:creationId xmlns:a16="http://schemas.microsoft.com/office/drawing/2014/main" id="{5E400154-CF83-6337-8630-BDFD3766733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9628165" y="2783851"/>
            <a:ext cx="435463" cy="435463"/>
          </a:xfrm>
          <a:prstGeom prst="rect">
            <a:avLst/>
          </a:prstGeom>
        </p:spPr>
      </p:pic>
      <p:pic>
        <p:nvPicPr>
          <p:cNvPr id="49" name="Graphic 48" descr="Radio microphone">
            <a:extLst>
              <a:ext uri="{FF2B5EF4-FFF2-40B4-BE49-F238E27FC236}">
                <a16:creationId xmlns:a16="http://schemas.microsoft.com/office/drawing/2014/main" id="{80376B41-1096-EE0D-3C6F-3E227EC937B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9635086" y="5467350"/>
            <a:ext cx="435463" cy="435463"/>
          </a:xfrm>
          <a:prstGeom prst="rect">
            <a:avLst/>
          </a:prstGeom>
        </p:spPr>
      </p:pic>
    </p:spTree>
    <p:extLst>
      <p:ext uri="{BB962C8B-B14F-4D97-AF65-F5344CB8AC3E}">
        <p14:creationId xmlns:p14="http://schemas.microsoft.com/office/powerpoint/2010/main" val="2298044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775DB6-DCFF-99B4-CFC9-4624D9058378}"/>
              </a:ext>
            </a:extLst>
          </p:cNvPr>
          <p:cNvGrpSpPr/>
          <p:nvPr/>
        </p:nvGrpSpPr>
        <p:grpSpPr>
          <a:xfrm>
            <a:off x="570781" y="2178549"/>
            <a:ext cx="11050438" cy="3514111"/>
            <a:chOff x="493375" y="3035799"/>
            <a:chExt cx="11050438" cy="3514111"/>
          </a:xfrm>
        </p:grpSpPr>
        <p:sp>
          <p:nvSpPr>
            <p:cNvPr id="2" name="Rectangle: Diagonal Corners Rounded 1">
              <a:extLst>
                <a:ext uri="{FF2B5EF4-FFF2-40B4-BE49-F238E27FC236}">
                  <a16:creationId xmlns:a16="http://schemas.microsoft.com/office/drawing/2014/main" id="{67D9F9CA-6A2D-B0D6-936B-1D9812F5699C}"/>
                </a:ext>
              </a:extLst>
            </p:cNvPr>
            <p:cNvSpPr/>
            <p:nvPr/>
          </p:nvSpPr>
          <p:spPr>
            <a:xfrm>
              <a:off x="493375" y="3035799"/>
              <a:ext cx="11050438" cy="3514111"/>
            </a:xfrm>
            <a:prstGeom prst="round2DiagRect">
              <a:avLst/>
            </a:prstGeom>
            <a:solidFill>
              <a:schemeClr val="bg1"/>
            </a:solidFill>
            <a:ln w="19050" cap="flat" cmpd="sng" algn="ctr">
              <a:solidFill>
                <a:schemeClr val="accent4">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pic>
          <p:nvPicPr>
            <p:cNvPr id="3" name="Content Placeholder 4" descr="A diagram of a number&#10;&#10;Description automatically generated">
              <a:extLst>
                <a:ext uri="{FF2B5EF4-FFF2-40B4-BE49-F238E27FC236}">
                  <a16:creationId xmlns:a16="http://schemas.microsoft.com/office/drawing/2014/main" id="{C1277BAB-D5BC-9063-EFDA-FD1BE85733F0}"/>
                </a:ext>
              </a:extLst>
            </p:cNvPr>
            <p:cNvPicPr>
              <a:picLocks noChangeAspect="1"/>
            </p:cNvPicPr>
            <p:nvPr/>
          </p:nvPicPr>
          <p:blipFill rotWithShape="1">
            <a:blip r:embed="rId2">
              <a:extLst>
                <a:ext uri="{28A0092B-C50C-407E-A947-70E740481C1C}">
                  <a14:useLocalDpi xmlns:a14="http://schemas.microsoft.com/office/drawing/2010/main" val="0"/>
                </a:ext>
              </a:extLst>
            </a:blip>
            <a:srcRect t="5553"/>
            <a:stretch/>
          </p:blipFill>
          <p:spPr>
            <a:xfrm>
              <a:off x="1070337" y="3149945"/>
              <a:ext cx="9896513" cy="3285818"/>
            </a:xfrm>
            <a:prstGeom prst="rect">
              <a:avLst/>
            </a:prstGeom>
            <a:noFill/>
          </p:spPr>
        </p:pic>
      </p:grpSp>
      <p:sp>
        <p:nvSpPr>
          <p:cNvPr id="5" name="Title 1">
            <a:extLst>
              <a:ext uri="{FF2B5EF4-FFF2-40B4-BE49-F238E27FC236}">
                <a16:creationId xmlns:a16="http://schemas.microsoft.com/office/drawing/2014/main" id="{4139A6F8-4B3D-2CA6-63AB-F09E6CE743A3}"/>
              </a:ext>
            </a:extLst>
          </p:cNvPr>
          <p:cNvSpPr txBox="1">
            <a:spLocks/>
          </p:cNvSpPr>
          <p:nvPr/>
        </p:nvSpPr>
        <p:spPr>
          <a:xfrm>
            <a:off x="-710310" y="697956"/>
            <a:ext cx="13400655" cy="1325563"/>
          </a:xfrm>
          <a:prstGeom prst="rect">
            <a:avLst/>
          </a:prstGeom>
          <a:ln w="381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KW" sz="2400" dirty="0">
                <a:solidFill>
                  <a:srgbClr val="C19A1D"/>
                </a:solidFill>
                <a:latin typeface="GE SS Two Bold" panose="020A0503020102020204" pitchFamily="18" charset="-78"/>
                <a:ea typeface="GE SS Two Bold" panose="020A0503020102020204" pitchFamily="18" charset="-78"/>
                <a:cs typeface="GE SS Two Bold" panose="020A0503020102020204" pitchFamily="18" charset="-78"/>
              </a:rPr>
              <a:t>الفترات الزمنية الخاصة بمرحلة التطبيق الأولي للكتاب التاسع عشر (التقنيات المالية)</a:t>
            </a:r>
            <a:endParaRPr lang="en-US" sz="2400" dirty="0">
              <a:solidFill>
                <a:srgbClr val="C19A1D"/>
              </a:solidFill>
              <a:latin typeface="GE SS Two Bold" panose="020A0503020102020204" pitchFamily="18" charset="-78"/>
              <a:ea typeface="GE SS Two Bold" panose="020A0503020102020204" pitchFamily="18" charset="-78"/>
              <a:cs typeface="GE SS Two Bold" panose="020A0503020102020204" pitchFamily="18" charset="-78"/>
            </a:endParaRPr>
          </a:p>
          <a:p>
            <a:pPr algn="ctr" rtl="1"/>
            <a:endParaRPr lang="en-US"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cxnSp>
        <p:nvCxnSpPr>
          <p:cNvPr id="6" name="Straight Connector 5">
            <a:extLst>
              <a:ext uri="{FF2B5EF4-FFF2-40B4-BE49-F238E27FC236}">
                <a16:creationId xmlns:a16="http://schemas.microsoft.com/office/drawing/2014/main" id="{FAA63DDB-CB01-DF75-BC07-4A528715CD65}"/>
              </a:ext>
            </a:extLst>
          </p:cNvPr>
          <p:cNvCxnSpPr>
            <a:cxnSpLocks/>
          </p:cNvCxnSpPr>
          <p:nvPr/>
        </p:nvCxnSpPr>
        <p:spPr>
          <a:xfrm>
            <a:off x="1772270" y="1661086"/>
            <a:ext cx="9222297" cy="0"/>
          </a:xfrm>
          <a:prstGeom prst="line">
            <a:avLst/>
          </a:prstGeom>
          <a:ln>
            <a:solidFill>
              <a:schemeClr val="accent4">
                <a:lumMod val="75000"/>
              </a:schemeClr>
            </a:solidFill>
          </a:ln>
        </p:spPr>
        <p:style>
          <a:lnRef idx="3">
            <a:schemeClr val="accent1"/>
          </a:lnRef>
          <a:fillRef idx="0">
            <a:schemeClr val="accent1"/>
          </a:fillRef>
          <a:effectRef idx="2">
            <a:schemeClr val="accent1"/>
          </a:effectRef>
          <a:fontRef idx="minor">
            <a:schemeClr val="tx1"/>
          </a:fontRef>
        </p:style>
      </p:cxnSp>
      <p:pic>
        <p:nvPicPr>
          <p:cNvPr id="7" name="Picture 6">
            <a:extLst>
              <a:ext uri="{FF2B5EF4-FFF2-40B4-BE49-F238E27FC236}">
                <a16:creationId xmlns:a16="http://schemas.microsoft.com/office/drawing/2014/main" id="{D159595B-F36C-2208-2FA8-7B52DE19561D}"/>
              </a:ext>
            </a:extLst>
          </p:cNvPr>
          <p:cNvPicPr>
            <a:picLocks/>
          </p:cNvPicPr>
          <p:nvPr/>
        </p:nvPicPr>
        <p:blipFill rotWithShape="1">
          <a:blip r:embed="rId3" cstate="print">
            <a:extLst>
              <a:ext uri="{28A0092B-C50C-407E-A947-70E740481C1C}">
                <a14:useLocalDpi xmlns:a14="http://schemas.microsoft.com/office/drawing/2010/main" val="0"/>
              </a:ext>
            </a:extLst>
          </a:blip>
          <a:srcRect r="7166"/>
          <a:stretch/>
        </p:blipFill>
        <p:spPr bwMode="auto">
          <a:xfrm>
            <a:off x="10069674" y="116983"/>
            <a:ext cx="1865152" cy="7878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296910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D9F7CB-6ADF-8BA9-A5C9-0E8A0BC6FB10}"/>
              </a:ext>
            </a:extLst>
          </p:cNvPr>
          <p:cNvPicPr>
            <a:picLocks/>
          </p:cNvPicPr>
          <p:nvPr/>
        </p:nvPicPr>
        <p:blipFill rotWithShape="1">
          <a:blip r:embed="rId2" cstate="print">
            <a:extLst>
              <a:ext uri="{28A0092B-C50C-407E-A947-70E740481C1C}">
                <a14:useLocalDpi xmlns:a14="http://schemas.microsoft.com/office/drawing/2010/main" val="0"/>
              </a:ext>
            </a:extLst>
          </a:blip>
          <a:srcRect r="7166"/>
          <a:stretch/>
        </p:blipFill>
        <p:spPr bwMode="auto">
          <a:xfrm>
            <a:off x="2876549" y="593232"/>
            <a:ext cx="6438901" cy="2607167"/>
          </a:xfrm>
          <a:prstGeom prst="rect">
            <a:avLst/>
          </a:prstGeom>
          <a:ln>
            <a:noFill/>
          </a:ln>
          <a:extLst>
            <a:ext uri="{53640926-AAD7-44D8-BBD7-CCE9431645EC}">
              <a14:shadowObscured xmlns:a14="http://schemas.microsoft.com/office/drawing/2010/main"/>
            </a:ext>
          </a:extLst>
        </p:spPr>
      </p:pic>
      <p:sp>
        <p:nvSpPr>
          <p:cNvPr id="3" name="Flowchart: Alternate Process 2">
            <a:extLst>
              <a:ext uri="{FF2B5EF4-FFF2-40B4-BE49-F238E27FC236}">
                <a16:creationId xmlns:a16="http://schemas.microsoft.com/office/drawing/2014/main" id="{48F1E297-4587-817C-4D52-DB966D0C5E7A}"/>
              </a:ext>
            </a:extLst>
          </p:cNvPr>
          <p:cNvSpPr/>
          <p:nvPr/>
        </p:nvSpPr>
        <p:spPr>
          <a:xfrm>
            <a:off x="3314700" y="3438525"/>
            <a:ext cx="5113308" cy="1949570"/>
          </a:xfrm>
          <a:prstGeom prst="flowChartAlternateProcess">
            <a:avLst/>
          </a:prstGeom>
          <a:noFill/>
          <a:ln w="28575" cap="flat" cmpd="sng" algn="ctr">
            <a:solidFill>
              <a:srgbClr val="BA941C"/>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51D681D7-8CBD-7EFB-C616-84137BFE5D67}"/>
              </a:ext>
            </a:extLst>
          </p:cNvPr>
          <p:cNvSpPr txBox="1">
            <a:spLocks/>
          </p:cNvSpPr>
          <p:nvPr/>
        </p:nvSpPr>
        <p:spPr>
          <a:xfrm>
            <a:off x="4218675" y="4622756"/>
            <a:ext cx="3152955" cy="491706"/>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Font typeface="Arial" panose="020B0604020202020204" pitchFamily="34" charset="0"/>
              <a:buNone/>
            </a:pPr>
            <a:r>
              <a:rPr lang="ar-KW"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الأسئلة</a:t>
            </a:r>
            <a:endParaRPr lang="en-US"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pic>
        <p:nvPicPr>
          <p:cNvPr id="6" name="Graphic 5" descr="Questions with solid fill">
            <a:extLst>
              <a:ext uri="{FF2B5EF4-FFF2-40B4-BE49-F238E27FC236}">
                <a16:creationId xmlns:a16="http://schemas.microsoft.com/office/drawing/2014/main" id="{78385A5B-BB3C-2391-1BF3-0EBC18473F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5026" y="3673059"/>
            <a:ext cx="880255" cy="880255"/>
          </a:xfrm>
          <a:prstGeom prst="rect">
            <a:avLst/>
          </a:prstGeom>
        </p:spPr>
      </p:pic>
    </p:spTree>
    <p:extLst>
      <p:ext uri="{BB962C8B-B14F-4D97-AF65-F5344CB8AC3E}">
        <p14:creationId xmlns:p14="http://schemas.microsoft.com/office/powerpoint/2010/main" val="41589498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8E8D30D-ACC8-798B-219D-74356225B0B2}"/>
              </a:ext>
            </a:extLst>
          </p:cNvPr>
          <p:cNvSpPr txBox="1">
            <a:spLocks/>
          </p:cNvSpPr>
          <p:nvPr/>
        </p:nvSpPr>
        <p:spPr>
          <a:xfrm>
            <a:off x="670942" y="2534008"/>
            <a:ext cx="10515600" cy="271231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Font typeface="Arial" panose="020B0604020202020204" pitchFamily="34" charset="0"/>
              <a:buNone/>
            </a:pPr>
            <a:r>
              <a:rPr lang="ar-KW" sz="5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شكراً</a:t>
            </a:r>
            <a:endParaRPr lang="en-US" sz="5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p>
            <a:pPr marL="0" indent="0" algn="ctr" rtl="1">
              <a:buFont typeface="Arial" panose="020B0604020202020204" pitchFamily="34" charset="0"/>
              <a:buNone/>
            </a:pPr>
            <a:endParaRPr lang="ar-KW" sz="100" dirty="0">
              <a:solidFill>
                <a:schemeClr val="tx2">
                  <a:lumMod val="50000"/>
                </a:schemeClr>
              </a:solidFill>
              <a:cs typeface="mohammad bold art 1" pitchFamily="2" charset="-78"/>
            </a:endParaRPr>
          </a:p>
          <a:p>
            <a:pPr marL="0" indent="0" algn="ctr" rtl="1">
              <a:buFont typeface="Arial" panose="020B0604020202020204" pitchFamily="34" charset="0"/>
              <a:buNone/>
            </a:pPr>
            <a:r>
              <a:rPr lang="ar-KW" sz="20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وحدة التقنيات المالية – قطاع الإشراف</a:t>
            </a:r>
          </a:p>
        </p:txBody>
      </p:sp>
      <p:pic>
        <p:nvPicPr>
          <p:cNvPr id="3" name="Picture 2">
            <a:extLst>
              <a:ext uri="{FF2B5EF4-FFF2-40B4-BE49-F238E27FC236}">
                <a16:creationId xmlns:a16="http://schemas.microsoft.com/office/drawing/2014/main" id="{541E6505-7B3B-85D1-A345-8D22E93DC82C}"/>
              </a:ext>
            </a:extLst>
          </p:cNvPr>
          <p:cNvPicPr>
            <a:picLocks/>
          </p:cNvPicPr>
          <p:nvPr/>
        </p:nvPicPr>
        <p:blipFill rotWithShape="1">
          <a:blip r:embed="rId2" cstate="print">
            <a:extLst>
              <a:ext uri="{28A0092B-C50C-407E-A947-70E740481C1C}">
                <a14:useLocalDpi xmlns:a14="http://schemas.microsoft.com/office/drawing/2010/main" val="0"/>
              </a:ext>
            </a:extLst>
          </a:blip>
          <a:srcRect r="7166"/>
          <a:stretch/>
        </p:blipFill>
        <p:spPr bwMode="auto">
          <a:xfrm>
            <a:off x="3468779" y="316481"/>
            <a:ext cx="5698921" cy="2314688"/>
          </a:xfrm>
          <a:prstGeom prst="rect">
            <a:avLst/>
          </a:prstGeom>
          <a:ln>
            <a:noFill/>
          </a:ln>
          <a:extLst>
            <a:ext uri="{53640926-AAD7-44D8-BBD7-CCE9431645EC}">
              <a14:shadowObscured xmlns:a14="http://schemas.microsoft.com/office/drawing/2010/main"/>
            </a:ext>
          </a:extLst>
        </p:spPr>
      </p:pic>
      <p:cxnSp>
        <p:nvCxnSpPr>
          <p:cNvPr id="4" name="Straight Connector 3">
            <a:extLst>
              <a:ext uri="{FF2B5EF4-FFF2-40B4-BE49-F238E27FC236}">
                <a16:creationId xmlns:a16="http://schemas.microsoft.com/office/drawing/2014/main" id="{1F3EB677-32D7-F8A9-C78E-5EE67B923AA4}"/>
              </a:ext>
            </a:extLst>
          </p:cNvPr>
          <p:cNvCxnSpPr>
            <a:cxnSpLocks/>
          </p:cNvCxnSpPr>
          <p:nvPr/>
        </p:nvCxnSpPr>
        <p:spPr>
          <a:xfrm>
            <a:off x="1317595" y="3342052"/>
            <a:ext cx="9222297" cy="0"/>
          </a:xfrm>
          <a:prstGeom prst="line">
            <a:avLst/>
          </a:prstGeom>
          <a:ln>
            <a:solidFill>
              <a:schemeClr val="accent4">
                <a:lumMod val="75000"/>
              </a:schemeClr>
            </a:solidFill>
          </a:ln>
        </p:spPr>
        <p:style>
          <a:lnRef idx="3">
            <a:schemeClr val="accent1"/>
          </a:lnRef>
          <a:fillRef idx="0">
            <a:schemeClr val="accent1"/>
          </a:fillRef>
          <a:effectRef idx="2">
            <a:schemeClr val="accent1"/>
          </a:effectRef>
          <a:fontRef idx="minor">
            <a:schemeClr val="tx1"/>
          </a:fontRef>
        </p:style>
      </p:cxnSp>
      <p:pic>
        <p:nvPicPr>
          <p:cNvPr id="5" name="Picture 4" descr="A group of blue icons&#10;&#10;Description automatically generated">
            <a:extLst>
              <a:ext uri="{FF2B5EF4-FFF2-40B4-BE49-F238E27FC236}">
                <a16:creationId xmlns:a16="http://schemas.microsoft.com/office/drawing/2014/main" id="{9438DB1D-564D-7ACB-A0FB-5036DE467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0232" y="4918765"/>
            <a:ext cx="4061918" cy="1539108"/>
          </a:xfrm>
          <a:prstGeom prst="rect">
            <a:avLst/>
          </a:prstGeom>
        </p:spPr>
      </p:pic>
      <p:grpSp>
        <p:nvGrpSpPr>
          <p:cNvPr id="6" name="Group 5">
            <a:extLst>
              <a:ext uri="{FF2B5EF4-FFF2-40B4-BE49-F238E27FC236}">
                <a16:creationId xmlns:a16="http://schemas.microsoft.com/office/drawing/2014/main" id="{00C9D857-E501-4430-7B52-0489B0E8D516}"/>
              </a:ext>
            </a:extLst>
          </p:cNvPr>
          <p:cNvGrpSpPr/>
          <p:nvPr/>
        </p:nvGrpSpPr>
        <p:grpSpPr>
          <a:xfrm>
            <a:off x="3950231" y="4111993"/>
            <a:ext cx="4061919" cy="837163"/>
            <a:chOff x="7184202" y="3632433"/>
            <a:chExt cx="3025456" cy="343949"/>
          </a:xfrm>
          <a:solidFill>
            <a:srgbClr val="093D6C"/>
          </a:solidFill>
        </p:grpSpPr>
        <p:sp>
          <p:nvSpPr>
            <p:cNvPr id="7" name="Rectangle 6">
              <a:extLst>
                <a:ext uri="{FF2B5EF4-FFF2-40B4-BE49-F238E27FC236}">
                  <a16:creationId xmlns:a16="http://schemas.microsoft.com/office/drawing/2014/main" id="{523D09F6-7FB3-F018-FA21-3E14A453450F}"/>
                </a:ext>
              </a:extLst>
            </p:cNvPr>
            <p:cNvSpPr/>
            <p:nvPr/>
          </p:nvSpPr>
          <p:spPr>
            <a:xfrm>
              <a:off x="7184202" y="3632433"/>
              <a:ext cx="3025456" cy="343949"/>
            </a:xfrm>
            <a:prstGeom prst="rect">
              <a:avLst/>
            </a:prstGeom>
            <a:gr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88B78C9-3178-2BD4-8301-046C1EF9D102}"/>
                </a:ext>
              </a:extLst>
            </p:cNvPr>
            <p:cNvSpPr txBox="1"/>
            <p:nvPr/>
          </p:nvSpPr>
          <p:spPr>
            <a:xfrm>
              <a:off x="8080971" y="3811490"/>
              <a:ext cx="1712667" cy="130527"/>
            </a:xfrm>
            <a:prstGeom prst="rect">
              <a:avLst/>
            </a:prstGeom>
            <a:grpFill/>
          </p:spPr>
          <p:txBody>
            <a:bodyPr wrap="square" rtlCol="0">
              <a:spAutoFit/>
            </a:bodyPr>
            <a:lstStyle/>
            <a:p>
              <a:r>
                <a:rPr lang="en-US" sz="1400" dirty="0">
                  <a:solidFill>
                    <a:schemeClr val="bg1"/>
                  </a:solidFill>
                </a:rPr>
                <a:t>Fintechunit@cma.gov.kw</a:t>
              </a:r>
            </a:p>
          </p:txBody>
        </p:sp>
        <p:pic>
          <p:nvPicPr>
            <p:cNvPr id="9" name="Graphic 8" descr="Envelope">
              <a:extLst>
                <a:ext uri="{FF2B5EF4-FFF2-40B4-BE49-F238E27FC236}">
                  <a16:creationId xmlns:a16="http://schemas.microsoft.com/office/drawing/2014/main" id="{C0CB6C32-D488-7BAB-B757-02986F821EC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831303" y="3814466"/>
              <a:ext cx="249668" cy="124574"/>
            </a:xfrm>
            <a:prstGeom prst="rect">
              <a:avLst/>
            </a:prstGeom>
          </p:spPr>
        </p:pic>
      </p:grpSp>
      <p:sp>
        <p:nvSpPr>
          <p:cNvPr id="10" name="TextBox 9">
            <a:extLst>
              <a:ext uri="{FF2B5EF4-FFF2-40B4-BE49-F238E27FC236}">
                <a16:creationId xmlns:a16="http://schemas.microsoft.com/office/drawing/2014/main" id="{DE4DB1FF-21FF-BBB7-2E9A-7A06BB79051D}"/>
              </a:ext>
            </a:extLst>
          </p:cNvPr>
          <p:cNvSpPr txBox="1"/>
          <p:nvPr/>
        </p:nvSpPr>
        <p:spPr>
          <a:xfrm>
            <a:off x="4137936" y="4268224"/>
            <a:ext cx="3581612" cy="538609"/>
          </a:xfrm>
          <a:prstGeom prst="rect">
            <a:avLst/>
          </a:prstGeom>
          <a:noFill/>
        </p:spPr>
        <p:txBody>
          <a:bodyPr wrap="square" rtlCol="0">
            <a:spAutoFit/>
          </a:bodyPr>
          <a:lstStyle/>
          <a:p>
            <a:pPr algn="ctr"/>
            <a:r>
              <a:rPr lang="ar-KW" sz="1100" dirty="0">
                <a:solidFill>
                  <a:schemeClr val="bg1"/>
                </a:solidFill>
                <a:cs typeface="mohammad bold art 1" pitchFamily="2" charset="-78"/>
              </a:rPr>
              <a:t>للتواصل مع وحدة التقنيات المالية عبر البريد الإلكتروني</a:t>
            </a:r>
            <a:endParaRPr lang="en-US" sz="1100" dirty="0">
              <a:solidFill>
                <a:schemeClr val="bg1"/>
              </a:solidFill>
              <a:cs typeface="mohammad bold art 1" pitchFamily="2" charset="-78"/>
            </a:endParaRPr>
          </a:p>
          <a:p>
            <a:endParaRPr lang="en-US" dirty="0"/>
          </a:p>
        </p:txBody>
      </p:sp>
    </p:spTree>
    <p:extLst>
      <p:ext uri="{BB962C8B-B14F-4D97-AF65-F5344CB8AC3E}">
        <p14:creationId xmlns:p14="http://schemas.microsoft.com/office/powerpoint/2010/main" val="267562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F4A50D-34B5-682E-0ECE-8C1875899B77}"/>
              </a:ext>
            </a:extLst>
          </p:cNvPr>
          <p:cNvPicPr>
            <a:picLocks/>
          </p:cNvPicPr>
          <p:nvPr/>
        </p:nvPicPr>
        <p:blipFill rotWithShape="1">
          <a:blip r:embed="rId2" cstate="print">
            <a:extLst>
              <a:ext uri="{28A0092B-C50C-407E-A947-70E740481C1C}">
                <a14:useLocalDpi xmlns:a14="http://schemas.microsoft.com/office/drawing/2010/main" val="0"/>
              </a:ext>
            </a:extLst>
          </a:blip>
          <a:srcRect r="7166"/>
          <a:stretch/>
        </p:blipFill>
        <p:spPr bwMode="auto">
          <a:xfrm>
            <a:off x="10069674" y="174133"/>
            <a:ext cx="1865152" cy="787892"/>
          </a:xfrm>
          <a:prstGeom prst="rect">
            <a:avLst/>
          </a:prstGeom>
          <a:ln>
            <a:noFill/>
          </a:ln>
          <a:extLst>
            <a:ext uri="{53640926-AAD7-44D8-BBD7-CCE9431645EC}">
              <a14:shadowObscured xmlns:a14="http://schemas.microsoft.com/office/drawing/2010/main"/>
            </a:ext>
          </a:extLst>
        </p:spPr>
      </p:pic>
      <p:sp>
        <p:nvSpPr>
          <p:cNvPr id="5" name="Title 1">
            <a:extLst>
              <a:ext uri="{FF2B5EF4-FFF2-40B4-BE49-F238E27FC236}">
                <a16:creationId xmlns:a16="http://schemas.microsoft.com/office/drawing/2014/main" id="{12A96D66-4BE2-FCB9-729D-77A57D3B2BF4}"/>
              </a:ext>
            </a:extLst>
          </p:cNvPr>
          <p:cNvSpPr>
            <a:spLocks noGrp="1"/>
          </p:cNvSpPr>
          <p:nvPr>
            <p:ph type="title"/>
          </p:nvPr>
        </p:nvSpPr>
        <p:spPr>
          <a:xfrm>
            <a:off x="486650" y="688034"/>
            <a:ext cx="10515600" cy="1325563"/>
          </a:xfrm>
          <a:noFill/>
        </p:spPr>
        <p:txBody>
          <a:bodyPr>
            <a:normAutofit/>
          </a:bodyPr>
          <a:lstStyle/>
          <a:p>
            <a:pPr algn="r" rtl="1">
              <a:spcBef>
                <a:spcPts val="1000"/>
              </a:spcBef>
            </a:pPr>
            <a:r>
              <a:rPr lang="ar-KW" sz="24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rPr>
              <a:t>مشروع الهيئة لتنظيم التقنيات المالية المتعلقة بأنشطة الأوراق المالية</a:t>
            </a:r>
            <a:endParaRPr lang="en-US" sz="24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endParaRPr>
          </a:p>
        </p:txBody>
      </p:sp>
      <p:cxnSp>
        <p:nvCxnSpPr>
          <p:cNvPr id="6" name="Straight Connector 5">
            <a:extLst>
              <a:ext uri="{FF2B5EF4-FFF2-40B4-BE49-F238E27FC236}">
                <a16:creationId xmlns:a16="http://schemas.microsoft.com/office/drawing/2014/main" id="{D5A639AB-1B8B-F1CF-B976-C623D1138B02}"/>
              </a:ext>
            </a:extLst>
          </p:cNvPr>
          <p:cNvCxnSpPr>
            <a:cxnSpLocks/>
          </p:cNvCxnSpPr>
          <p:nvPr/>
        </p:nvCxnSpPr>
        <p:spPr>
          <a:xfrm>
            <a:off x="1484851" y="2013597"/>
            <a:ext cx="9222297" cy="0"/>
          </a:xfrm>
          <a:prstGeom prst="line">
            <a:avLst/>
          </a:prstGeom>
          <a:ln>
            <a:solidFill>
              <a:schemeClr val="accent4">
                <a:lumMod val="75000"/>
              </a:schemeClr>
            </a:solidFill>
          </a:ln>
        </p:spPr>
        <p:style>
          <a:lnRef idx="3">
            <a:schemeClr val="accent1"/>
          </a:lnRef>
          <a:fillRef idx="0">
            <a:schemeClr val="accent1"/>
          </a:fillRef>
          <a:effectRef idx="2">
            <a:schemeClr val="accent1"/>
          </a:effectRef>
          <a:fontRef idx="minor">
            <a:schemeClr val="tx1"/>
          </a:fontRef>
        </p:style>
      </p:cxnSp>
      <p:graphicFrame>
        <p:nvGraphicFramePr>
          <p:cNvPr id="11" name="Content Placeholder 4">
            <a:extLst>
              <a:ext uri="{FF2B5EF4-FFF2-40B4-BE49-F238E27FC236}">
                <a16:creationId xmlns:a16="http://schemas.microsoft.com/office/drawing/2014/main" id="{D9637732-45FE-B892-9B55-1E40A7E1DD8F}"/>
              </a:ext>
            </a:extLst>
          </p:cNvPr>
          <p:cNvGraphicFramePr>
            <a:graphicFrameLocks/>
          </p:cNvGraphicFramePr>
          <p:nvPr>
            <p:extLst>
              <p:ext uri="{D42A27DB-BD31-4B8C-83A1-F6EECF244321}">
                <p14:modId xmlns:p14="http://schemas.microsoft.com/office/powerpoint/2010/main" val="863064218"/>
              </p:ext>
            </p:extLst>
          </p:nvPr>
        </p:nvGraphicFramePr>
        <p:xfrm>
          <a:off x="763554" y="2238957"/>
          <a:ext cx="10515600" cy="14596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Content Placeholder 4">
            <a:extLst>
              <a:ext uri="{FF2B5EF4-FFF2-40B4-BE49-F238E27FC236}">
                <a16:creationId xmlns:a16="http://schemas.microsoft.com/office/drawing/2014/main" id="{B1AAFD88-8428-62E7-5B5C-54F60503DD7F}"/>
              </a:ext>
            </a:extLst>
          </p:cNvPr>
          <p:cNvGraphicFramePr>
            <a:graphicFrameLocks/>
          </p:cNvGraphicFramePr>
          <p:nvPr>
            <p:extLst>
              <p:ext uri="{D42A27DB-BD31-4B8C-83A1-F6EECF244321}">
                <p14:modId xmlns:p14="http://schemas.microsoft.com/office/powerpoint/2010/main" val="4191550873"/>
              </p:ext>
            </p:extLst>
          </p:nvPr>
        </p:nvGraphicFramePr>
        <p:xfrm>
          <a:off x="763554" y="3523947"/>
          <a:ext cx="10515600" cy="14596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3" name="Content Placeholder 4">
            <a:extLst>
              <a:ext uri="{FF2B5EF4-FFF2-40B4-BE49-F238E27FC236}">
                <a16:creationId xmlns:a16="http://schemas.microsoft.com/office/drawing/2014/main" id="{514EF151-663C-5F8D-6C6C-65A84F8A4471}"/>
              </a:ext>
            </a:extLst>
          </p:cNvPr>
          <p:cNvGraphicFramePr>
            <a:graphicFrameLocks noGrp="1"/>
          </p:cNvGraphicFramePr>
          <p:nvPr>
            <p:ph idx="1"/>
            <p:extLst>
              <p:ext uri="{D42A27DB-BD31-4B8C-83A1-F6EECF244321}">
                <p14:modId xmlns:p14="http://schemas.microsoft.com/office/powerpoint/2010/main" val="289679348"/>
              </p:ext>
            </p:extLst>
          </p:nvPr>
        </p:nvGraphicFramePr>
        <p:xfrm>
          <a:off x="763554" y="4808937"/>
          <a:ext cx="10515600" cy="145968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331442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75C1C3-D562-EA4A-68C7-27E22DFC1D6F}"/>
              </a:ext>
            </a:extLst>
          </p:cNvPr>
          <p:cNvPicPr>
            <a:picLocks/>
          </p:cNvPicPr>
          <p:nvPr/>
        </p:nvPicPr>
        <p:blipFill rotWithShape="1">
          <a:blip r:embed="rId2" cstate="print">
            <a:extLst>
              <a:ext uri="{28A0092B-C50C-407E-A947-70E740481C1C}">
                <a14:useLocalDpi xmlns:a14="http://schemas.microsoft.com/office/drawing/2010/main" val="0"/>
              </a:ext>
            </a:extLst>
          </a:blip>
          <a:srcRect r="7166"/>
          <a:stretch/>
        </p:blipFill>
        <p:spPr bwMode="auto">
          <a:xfrm>
            <a:off x="10069674" y="174133"/>
            <a:ext cx="1865152" cy="787892"/>
          </a:xfrm>
          <a:prstGeom prst="rect">
            <a:avLst/>
          </a:prstGeom>
          <a:ln>
            <a:noFill/>
          </a:ln>
          <a:extLst>
            <a:ext uri="{53640926-AAD7-44D8-BBD7-CCE9431645EC}">
              <a14:shadowObscured xmlns:a14="http://schemas.microsoft.com/office/drawing/2010/main"/>
            </a:ext>
          </a:extLst>
        </p:spPr>
      </p:pic>
      <p:sp>
        <p:nvSpPr>
          <p:cNvPr id="8" name="Title 1">
            <a:extLst>
              <a:ext uri="{FF2B5EF4-FFF2-40B4-BE49-F238E27FC236}">
                <a16:creationId xmlns:a16="http://schemas.microsoft.com/office/drawing/2014/main" id="{877B4587-630F-58E3-13EC-6E37024A02DF}"/>
              </a:ext>
            </a:extLst>
          </p:cNvPr>
          <p:cNvSpPr txBox="1">
            <a:spLocks/>
          </p:cNvSpPr>
          <p:nvPr/>
        </p:nvSpPr>
        <p:spPr>
          <a:xfrm>
            <a:off x="1614057" y="962025"/>
            <a:ext cx="8558703" cy="880845"/>
          </a:xfrm>
          <a:prstGeom prst="rect">
            <a:avLst/>
          </a:prstGeom>
          <a:ln w="381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KW" sz="28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rPr>
              <a:t>أهداف مشروع الهيئة لتنظيم خدمات التقنيات المالية المتعلقة بأنشطة الأوراق المالية</a:t>
            </a:r>
            <a:endParaRPr lang="en-US" sz="28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endParaRPr>
          </a:p>
        </p:txBody>
      </p:sp>
      <p:grpSp>
        <p:nvGrpSpPr>
          <p:cNvPr id="9" name="Group 8">
            <a:extLst>
              <a:ext uri="{FF2B5EF4-FFF2-40B4-BE49-F238E27FC236}">
                <a16:creationId xmlns:a16="http://schemas.microsoft.com/office/drawing/2014/main" id="{20368F24-DE11-3A75-7CCA-A43D033D9AA1}"/>
              </a:ext>
            </a:extLst>
          </p:cNvPr>
          <p:cNvGrpSpPr/>
          <p:nvPr/>
        </p:nvGrpSpPr>
        <p:grpSpPr>
          <a:xfrm>
            <a:off x="1213862" y="2743200"/>
            <a:ext cx="9359092" cy="2966363"/>
            <a:chOff x="1619741" y="4637641"/>
            <a:chExt cx="9171037" cy="1823618"/>
          </a:xfrm>
        </p:grpSpPr>
        <p:sp>
          <p:nvSpPr>
            <p:cNvPr id="10" name="Freeform: Shape 9">
              <a:extLst>
                <a:ext uri="{FF2B5EF4-FFF2-40B4-BE49-F238E27FC236}">
                  <a16:creationId xmlns:a16="http://schemas.microsoft.com/office/drawing/2014/main" id="{0D81006B-4E96-3F5E-D694-0B7AB9EA0DF5}"/>
                </a:ext>
              </a:extLst>
            </p:cNvPr>
            <p:cNvSpPr/>
            <p:nvPr/>
          </p:nvSpPr>
          <p:spPr>
            <a:xfrm>
              <a:off x="9326816" y="5264774"/>
              <a:ext cx="1463962" cy="1196485"/>
            </a:xfrm>
            <a:custGeom>
              <a:avLst/>
              <a:gdLst>
                <a:gd name="connsiteX0" fmla="*/ 0 w 1463962"/>
                <a:gd name="connsiteY0" fmla="*/ 199418 h 1196485"/>
                <a:gd name="connsiteX1" fmla="*/ 199418 w 1463962"/>
                <a:gd name="connsiteY1" fmla="*/ 0 h 1196485"/>
                <a:gd name="connsiteX2" fmla="*/ 1264544 w 1463962"/>
                <a:gd name="connsiteY2" fmla="*/ 0 h 1196485"/>
                <a:gd name="connsiteX3" fmla="*/ 1463962 w 1463962"/>
                <a:gd name="connsiteY3" fmla="*/ 199418 h 1196485"/>
                <a:gd name="connsiteX4" fmla="*/ 1463962 w 1463962"/>
                <a:gd name="connsiteY4" fmla="*/ 997067 h 1196485"/>
                <a:gd name="connsiteX5" fmla="*/ 1264544 w 1463962"/>
                <a:gd name="connsiteY5" fmla="*/ 1196485 h 1196485"/>
                <a:gd name="connsiteX6" fmla="*/ 199418 w 1463962"/>
                <a:gd name="connsiteY6" fmla="*/ 1196485 h 1196485"/>
                <a:gd name="connsiteX7" fmla="*/ 0 w 1463962"/>
                <a:gd name="connsiteY7" fmla="*/ 997067 h 1196485"/>
                <a:gd name="connsiteX8" fmla="*/ 0 w 1463962"/>
                <a:gd name="connsiteY8" fmla="*/ 199418 h 119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962" h="1196485">
                  <a:moveTo>
                    <a:pt x="0" y="199418"/>
                  </a:moveTo>
                  <a:cubicBezTo>
                    <a:pt x="0" y="89282"/>
                    <a:pt x="89282" y="0"/>
                    <a:pt x="199418" y="0"/>
                  </a:cubicBezTo>
                  <a:lnTo>
                    <a:pt x="1264544" y="0"/>
                  </a:lnTo>
                  <a:cubicBezTo>
                    <a:pt x="1374680" y="0"/>
                    <a:pt x="1463962" y="89282"/>
                    <a:pt x="1463962" y="199418"/>
                  </a:cubicBezTo>
                  <a:lnTo>
                    <a:pt x="1463962" y="997067"/>
                  </a:lnTo>
                  <a:cubicBezTo>
                    <a:pt x="1463962" y="1107203"/>
                    <a:pt x="1374680" y="1196485"/>
                    <a:pt x="1264544" y="1196485"/>
                  </a:cubicBezTo>
                  <a:lnTo>
                    <a:pt x="199418" y="1196485"/>
                  </a:lnTo>
                  <a:cubicBezTo>
                    <a:pt x="89282" y="1196485"/>
                    <a:pt x="0" y="1107203"/>
                    <a:pt x="0" y="997067"/>
                  </a:cubicBezTo>
                  <a:lnTo>
                    <a:pt x="0" y="199418"/>
                  </a:lnTo>
                  <a:close/>
                </a:path>
              </a:pathLst>
            </a:custGeom>
            <a:solidFill>
              <a:schemeClr val="bg1"/>
            </a:solidFill>
            <a:ln w="28575" cap="flat" cmpd="sng" algn="ctr">
              <a:solidFill>
                <a:schemeClr val="accent4">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spcFirstLastPara="0" vert="horz" wrap="square" lIns="96508" tIns="96508" rIns="96508" bIns="96508" numCol="1" spcCol="1270" anchor="ctr" anchorCtr="0">
              <a:noAutofit/>
            </a:bodyPr>
            <a:lstStyle/>
            <a:p>
              <a:pPr algn="ctr" defTabSz="444500" rtl="1">
                <a:spcBef>
                  <a:spcPct val="0"/>
                </a:spcBef>
                <a:spcAft>
                  <a:spcPct val="35000"/>
                </a:spcAft>
              </a:pPr>
              <a:r>
                <a:rPr lang="ar-KW" sz="1200" dirty="0">
                  <a:solidFill>
                    <a:schemeClr val="tx2"/>
                  </a:solidFill>
                  <a:latin typeface="GE SS Two Bold" panose="020A0503020102020204" pitchFamily="18" charset="-78"/>
                  <a:ea typeface="GE SS Two Bold" panose="020A0503020102020204" pitchFamily="18" charset="-78"/>
                  <a:cs typeface="GE SS Two Bold" panose="020A0503020102020204" pitchFamily="18" charset="-78"/>
                </a:rPr>
                <a:t>توفير إطار تنظيمي متكامل للتقنيات المالية وفق أفضل التطبيقات والممارسات العالمية في مجال التقنيات المالية</a:t>
              </a:r>
              <a:endParaRPr lang="en-US" sz="1200" dirty="0">
                <a:solidFill>
                  <a:schemeClr val="tx2"/>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12" name="Freeform: Shape 11">
              <a:extLst>
                <a:ext uri="{FF2B5EF4-FFF2-40B4-BE49-F238E27FC236}">
                  <a16:creationId xmlns:a16="http://schemas.microsoft.com/office/drawing/2014/main" id="{8F554E2C-4CC7-0C07-D7D0-54723EBDD16A}"/>
                </a:ext>
              </a:extLst>
            </p:cNvPr>
            <p:cNvSpPr/>
            <p:nvPr/>
          </p:nvSpPr>
          <p:spPr>
            <a:xfrm>
              <a:off x="7399166" y="4637641"/>
              <a:ext cx="1463962" cy="1196485"/>
            </a:xfrm>
            <a:custGeom>
              <a:avLst/>
              <a:gdLst>
                <a:gd name="connsiteX0" fmla="*/ 0 w 1463962"/>
                <a:gd name="connsiteY0" fmla="*/ 199418 h 1196485"/>
                <a:gd name="connsiteX1" fmla="*/ 199418 w 1463962"/>
                <a:gd name="connsiteY1" fmla="*/ 0 h 1196485"/>
                <a:gd name="connsiteX2" fmla="*/ 1264544 w 1463962"/>
                <a:gd name="connsiteY2" fmla="*/ 0 h 1196485"/>
                <a:gd name="connsiteX3" fmla="*/ 1463962 w 1463962"/>
                <a:gd name="connsiteY3" fmla="*/ 199418 h 1196485"/>
                <a:gd name="connsiteX4" fmla="*/ 1463962 w 1463962"/>
                <a:gd name="connsiteY4" fmla="*/ 997067 h 1196485"/>
                <a:gd name="connsiteX5" fmla="*/ 1264544 w 1463962"/>
                <a:gd name="connsiteY5" fmla="*/ 1196485 h 1196485"/>
                <a:gd name="connsiteX6" fmla="*/ 199418 w 1463962"/>
                <a:gd name="connsiteY6" fmla="*/ 1196485 h 1196485"/>
                <a:gd name="connsiteX7" fmla="*/ 0 w 1463962"/>
                <a:gd name="connsiteY7" fmla="*/ 997067 h 1196485"/>
                <a:gd name="connsiteX8" fmla="*/ 0 w 1463962"/>
                <a:gd name="connsiteY8" fmla="*/ 199418 h 119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962" h="1196485">
                  <a:moveTo>
                    <a:pt x="0" y="199418"/>
                  </a:moveTo>
                  <a:cubicBezTo>
                    <a:pt x="0" y="89282"/>
                    <a:pt x="89282" y="0"/>
                    <a:pt x="199418" y="0"/>
                  </a:cubicBezTo>
                  <a:lnTo>
                    <a:pt x="1264544" y="0"/>
                  </a:lnTo>
                  <a:cubicBezTo>
                    <a:pt x="1374680" y="0"/>
                    <a:pt x="1463962" y="89282"/>
                    <a:pt x="1463962" y="199418"/>
                  </a:cubicBezTo>
                  <a:lnTo>
                    <a:pt x="1463962" y="997067"/>
                  </a:lnTo>
                  <a:cubicBezTo>
                    <a:pt x="1463962" y="1107203"/>
                    <a:pt x="1374680" y="1196485"/>
                    <a:pt x="1264544" y="1196485"/>
                  </a:cubicBezTo>
                  <a:lnTo>
                    <a:pt x="199418" y="1196485"/>
                  </a:lnTo>
                  <a:cubicBezTo>
                    <a:pt x="89282" y="1196485"/>
                    <a:pt x="0" y="1107203"/>
                    <a:pt x="0" y="997067"/>
                  </a:cubicBezTo>
                  <a:lnTo>
                    <a:pt x="0" y="199418"/>
                  </a:lnTo>
                  <a:close/>
                </a:path>
              </a:pathLst>
            </a:custGeom>
            <a:solidFill>
              <a:schemeClr val="bg1"/>
            </a:solidFill>
            <a:ln w="28575" cap="flat" cmpd="sng" algn="ctr">
              <a:solidFill>
                <a:schemeClr val="accent4">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spcFirstLastPara="0" vert="horz" wrap="square" lIns="96508" tIns="96508" rIns="96508" bIns="96508" numCol="1" spcCol="1270" anchor="ctr" anchorCtr="0">
              <a:noAutofit/>
            </a:bodyPr>
            <a:lstStyle/>
            <a:p>
              <a:pPr algn="ctr" defTabSz="444500" rtl="1">
                <a:spcBef>
                  <a:spcPct val="0"/>
                </a:spcBef>
                <a:spcAft>
                  <a:spcPct val="35000"/>
                </a:spcAft>
              </a:pPr>
              <a:r>
                <a:rPr lang="ar-KW" sz="1200" dirty="0">
                  <a:solidFill>
                    <a:schemeClr val="tx2"/>
                  </a:solidFill>
                  <a:latin typeface="GE SS Two Bold" panose="020A0503020102020204" pitchFamily="18" charset="-78"/>
                  <a:ea typeface="GE SS Two Bold" panose="020A0503020102020204" pitchFamily="18" charset="-78"/>
                  <a:cs typeface="GE SS Two Bold" panose="020A0503020102020204" pitchFamily="18" charset="-78"/>
                </a:rPr>
                <a:t>تحقيق الشمول المالي من تنويع الاقتصاد  الوطني و توفير خدمات مالية لشريحة أوسع من المجتمع وبشكل أكثر فاعلية</a:t>
              </a:r>
              <a:endParaRPr lang="en-US" sz="1200" dirty="0">
                <a:solidFill>
                  <a:schemeClr val="tx2"/>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13" name="Freeform: Shape 12">
              <a:extLst>
                <a:ext uri="{FF2B5EF4-FFF2-40B4-BE49-F238E27FC236}">
                  <a16:creationId xmlns:a16="http://schemas.microsoft.com/office/drawing/2014/main" id="{9C634C9D-B197-B32F-7067-667547C1FAA0}"/>
                </a:ext>
              </a:extLst>
            </p:cNvPr>
            <p:cNvSpPr/>
            <p:nvPr/>
          </p:nvSpPr>
          <p:spPr>
            <a:xfrm>
              <a:off x="5475041" y="5254459"/>
              <a:ext cx="1463962" cy="1196485"/>
            </a:xfrm>
            <a:custGeom>
              <a:avLst/>
              <a:gdLst>
                <a:gd name="connsiteX0" fmla="*/ 0 w 1463962"/>
                <a:gd name="connsiteY0" fmla="*/ 199418 h 1196485"/>
                <a:gd name="connsiteX1" fmla="*/ 199418 w 1463962"/>
                <a:gd name="connsiteY1" fmla="*/ 0 h 1196485"/>
                <a:gd name="connsiteX2" fmla="*/ 1264544 w 1463962"/>
                <a:gd name="connsiteY2" fmla="*/ 0 h 1196485"/>
                <a:gd name="connsiteX3" fmla="*/ 1463962 w 1463962"/>
                <a:gd name="connsiteY3" fmla="*/ 199418 h 1196485"/>
                <a:gd name="connsiteX4" fmla="*/ 1463962 w 1463962"/>
                <a:gd name="connsiteY4" fmla="*/ 997067 h 1196485"/>
                <a:gd name="connsiteX5" fmla="*/ 1264544 w 1463962"/>
                <a:gd name="connsiteY5" fmla="*/ 1196485 h 1196485"/>
                <a:gd name="connsiteX6" fmla="*/ 199418 w 1463962"/>
                <a:gd name="connsiteY6" fmla="*/ 1196485 h 1196485"/>
                <a:gd name="connsiteX7" fmla="*/ 0 w 1463962"/>
                <a:gd name="connsiteY7" fmla="*/ 997067 h 1196485"/>
                <a:gd name="connsiteX8" fmla="*/ 0 w 1463962"/>
                <a:gd name="connsiteY8" fmla="*/ 199418 h 119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962" h="1196485">
                  <a:moveTo>
                    <a:pt x="0" y="199418"/>
                  </a:moveTo>
                  <a:cubicBezTo>
                    <a:pt x="0" y="89282"/>
                    <a:pt x="89282" y="0"/>
                    <a:pt x="199418" y="0"/>
                  </a:cubicBezTo>
                  <a:lnTo>
                    <a:pt x="1264544" y="0"/>
                  </a:lnTo>
                  <a:cubicBezTo>
                    <a:pt x="1374680" y="0"/>
                    <a:pt x="1463962" y="89282"/>
                    <a:pt x="1463962" y="199418"/>
                  </a:cubicBezTo>
                  <a:lnTo>
                    <a:pt x="1463962" y="997067"/>
                  </a:lnTo>
                  <a:cubicBezTo>
                    <a:pt x="1463962" y="1107203"/>
                    <a:pt x="1374680" y="1196485"/>
                    <a:pt x="1264544" y="1196485"/>
                  </a:cubicBezTo>
                  <a:lnTo>
                    <a:pt x="199418" y="1196485"/>
                  </a:lnTo>
                  <a:cubicBezTo>
                    <a:pt x="89282" y="1196485"/>
                    <a:pt x="0" y="1107203"/>
                    <a:pt x="0" y="997067"/>
                  </a:cubicBezTo>
                  <a:lnTo>
                    <a:pt x="0" y="199418"/>
                  </a:lnTo>
                  <a:close/>
                </a:path>
              </a:pathLst>
            </a:custGeom>
            <a:solidFill>
              <a:schemeClr val="bg1"/>
            </a:solidFill>
            <a:ln w="28575" cap="flat" cmpd="sng" algn="ctr">
              <a:solidFill>
                <a:schemeClr val="accent4">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spcFirstLastPara="0" vert="horz" wrap="square" lIns="96508" tIns="96508" rIns="96508" bIns="96508" numCol="1" spcCol="1270" anchor="ctr" anchorCtr="0">
              <a:noAutofit/>
            </a:bodyPr>
            <a:lstStyle/>
            <a:p>
              <a:pPr algn="ctr" defTabSz="444500" rtl="1">
                <a:spcBef>
                  <a:spcPct val="0"/>
                </a:spcBef>
                <a:spcAft>
                  <a:spcPct val="35000"/>
                </a:spcAft>
              </a:pPr>
              <a:r>
                <a:rPr lang="ar-KW" sz="1200" dirty="0">
                  <a:solidFill>
                    <a:schemeClr val="tx2"/>
                  </a:solidFill>
                  <a:latin typeface="GE SS Two Bold" panose="020A0503020102020204" pitchFamily="18" charset="-78"/>
                  <a:ea typeface="GE SS Two Bold" panose="020A0503020102020204" pitchFamily="18" charset="-78"/>
                  <a:cs typeface="GE SS Two Bold" panose="020A0503020102020204" pitchFamily="18" charset="-78"/>
                </a:rPr>
                <a:t>زيادة وعي وثقافة الجمهور في الجوانب المالية والاستثمارية</a:t>
              </a:r>
              <a:endParaRPr lang="en-US" sz="1200" dirty="0">
                <a:solidFill>
                  <a:schemeClr val="tx2"/>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14" name="Freeform: Shape 13">
              <a:extLst>
                <a:ext uri="{FF2B5EF4-FFF2-40B4-BE49-F238E27FC236}">
                  <a16:creationId xmlns:a16="http://schemas.microsoft.com/office/drawing/2014/main" id="{93763CDE-9104-3929-9869-291AB337B43A}"/>
                </a:ext>
              </a:extLst>
            </p:cNvPr>
            <p:cNvSpPr/>
            <p:nvPr/>
          </p:nvSpPr>
          <p:spPr>
            <a:xfrm>
              <a:off x="3547391" y="4637641"/>
              <a:ext cx="1463962" cy="1196485"/>
            </a:xfrm>
            <a:custGeom>
              <a:avLst/>
              <a:gdLst>
                <a:gd name="connsiteX0" fmla="*/ 0 w 1463962"/>
                <a:gd name="connsiteY0" fmla="*/ 199418 h 1196485"/>
                <a:gd name="connsiteX1" fmla="*/ 199418 w 1463962"/>
                <a:gd name="connsiteY1" fmla="*/ 0 h 1196485"/>
                <a:gd name="connsiteX2" fmla="*/ 1264544 w 1463962"/>
                <a:gd name="connsiteY2" fmla="*/ 0 h 1196485"/>
                <a:gd name="connsiteX3" fmla="*/ 1463962 w 1463962"/>
                <a:gd name="connsiteY3" fmla="*/ 199418 h 1196485"/>
                <a:gd name="connsiteX4" fmla="*/ 1463962 w 1463962"/>
                <a:gd name="connsiteY4" fmla="*/ 997067 h 1196485"/>
                <a:gd name="connsiteX5" fmla="*/ 1264544 w 1463962"/>
                <a:gd name="connsiteY5" fmla="*/ 1196485 h 1196485"/>
                <a:gd name="connsiteX6" fmla="*/ 199418 w 1463962"/>
                <a:gd name="connsiteY6" fmla="*/ 1196485 h 1196485"/>
                <a:gd name="connsiteX7" fmla="*/ 0 w 1463962"/>
                <a:gd name="connsiteY7" fmla="*/ 997067 h 1196485"/>
                <a:gd name="connsiteX8" fmla="*/ 0 w 1463962"/>
                <a:gd name="connsiteY8" fmla="*/ 199418 h 119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962" h="1196485">
                  <a:moveTo>
                    <a:pt x="0" y="199418"/>
                  </a:moveTo>
                  <a:cubicBezTo>
                    <a:pt x="0" y="89282"/>
                    <a:pt x="89282" y="0"/>
                    <a:pt x="199418" y="0"/>
                  </a:cubicBezTo>
                  <a:lnTo>
                    <a:pt x="1264544" y="0"/>
                  </a:lnTo>
                  <a:cubicBezTo>
                    <a:pt x="1374680" y="0"/>
                    <a:pt x="1463962" y="89282"/>
                    <a:pt x="1463962" y="199418"/>
                  </a:cubicBezTo>
                  <a:lnTo>
                    <a:pt x="1463962" y="997067"/>
                  </a:lnTo>
                  <a:cubicBezTo>
                    <a:pt x="1463962" y="1107203"/>
                    <a:pt x="1374680" y="1196485"/>
                    <a:pt x="1264544" y="1196485"/>
                  </a:cubicBezTo>
                  <a:lnTo>
                    <a:pt x="199418" y="1196485"/>
                  </a:lnTo>
                  <a:cubicBezTo>
                    <a:pt x="89282" y="1196485"/>
                    <a:pt x="0" y="1107203"/>
                    <a:pt x="0" y="997067"/>
                  </a:cubicBezTo>
                  <a:lnTo>
                    <a:pt x="0" y="199418"/>
                  </a:lnTo>
                  <a:close/>
                </a:path>
              </a:pathLst>
            </a:custGeom>
            <a:solidFill>
              <a:schemeClr val="bg1"/>
            </a:solidFill>
            <a:ln w="28575" cap="flat" cmpd="sng" algn="ctr">
              <a:solidFill>
                <a:schemeClr val="accent4">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spcFirstLastPara="0" vert="horz" wrap="square" lIns="96508" tIns="96508" rIns="96508" bIns="96508" numCol="1" spcCol="1270" anchor="ctr" anchorCtr="0">
              <a:noAutofit/>
            </a:bodyPr>
            <a:lstStyle/>
            <a:p>
              <a:pPr algn="ctr" defTabSz="444500" rtl="1">
                <a:spcBef>
                  <a:spcPct val="0"/>
                </a:spcBef>
                <a:spcAft>
                  <a:spcPct val="35000"/>
                </a:spcAft>
              </a:pPr>
              <a:r>
                <a:rPr lang="ar-KW" sz="1200" dirty="0">
                  <a:solidFill>
                    <a:schemeClr val="tx2"/>
                  </a:solidFill>
                  <a:latin typeface="GE SS Two Bold" panose="020A0503020102020204" pitchFamily="18" charset="-78"/>
                  <a:ea typeface="GE SS Two Bold" panose="020A0503020102020204" pitchFamily="18" charset="-78"/>
                  <a:cs typeface="GE SS Two Bold" panose="020A0503020102020204" pitchFamily="18" charset="-78"/>
                </a:rPr>
                <a:t>دعم رؤية الكويت 2035 بجذب شركات التقنيات المالية العالمية لتقديم خدماتهم وفتح فروع في دولة الكويت</a:t>
              </a:r>
              <a:endParaRPr lang="en-US" sz="1200" dirty="0">
                <a:solidFill>
                  <a:schemeClr val="tx2"/>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16" name="Freeform: Shape 15">
              <a:extLst>
                <a:ext uri="{FF2B5EF4-FFF2-40B4-BE49-F238E27FC236}">
                  <a16:creationId xmlns:a16="http://schemas.microsoft.com/office/drawing/2014/main" id="{02DB0CA9-2167-436F-B83A-FEAD9BF7B07D}"/>
                </a:ext>
              </a:extLst>
            </p:cNvPr>
            <p:cNvSpPr/>
            <p:nvPr/>
          </p:nvSpPr>
          <p:spPr>
            <a:xfrm>
              <a:off x="1619741" y="5249301"/>
              <a:ext cx="1463962" cy="1196485"/>
            </a:xfrm>
            <a:custGeom>
              <a:avLst/>
              <a:gdLst>
                <a:gd name="connsiteX0" fmla="*/ 0 w 1463962"/>
                <a:gd name="connsiteY0" fmla="*/ 199418 h 1196485"/>
                <a:gd name="connsiteX1" fmla="*/ 199418 w 1463962"/>
                <a:gd name="connsiteY1" fmla="*/ 0 h 1196485"/>
                <a:gd name="connsiteX2" fmla="*/ 1264544 w 1463962"/>
                <a:gd name="connsiteY2" fmla="*/ 0 h 1196485"/>
                <a:gd name="connsiteX3" fmla="*/ 1463962 w 1463962"/>
                <a:gd name="connsiteY3" fmla="*/ 199418 h 1196485"/>
                <a:gd name="connsiteX4" fmla="*/ 1463962 w 1463962"/>
                <a:gd name="connsiteY4" fmla="*/ 997067 h 1196485"/>
                <a:gd name="connsiteX5" fmla="*/ 1264544 w 1463962"/>
                <a:gd name="connsiteY5" fmla="*/ 1196485 h 1196485"/>
                <a:gd name="connsiteX6" fmla="*/ 199418 w 1463962"/>
                <a:gd name="connsiteY6" fmla="*/ 1196485 h 1196485"/>
                <a:gd name="connsiteX7" fmla="*/ 0 w 1463962"/>
                <a:gd name="connsiteY7" fmla="*/ 997067 h 1196485"/>
                <a:gd name="connsiteX8" fmla="*/ 0 w 1463962"/>
                <a:gd name="connsiteY8" fmla="*/ 199418 h 119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962" h="1196485">
                  <a:moveTo>
                    <a:pt x="0" y="199418"/>
                  </a:moveTo>
                  <a:cubicBezTo>
                    <a:pt x="0" y="89282"/>
                    <a:pt x="89282" y="0"/>
                    <a:pt x="199418" y="0"/>
                  </a:cubicBezTo>
                  <a:lnTo>
                    <a:pt x="1264544" y="0"/>
                  </a:lnTo>
                  <a:cubicBezTo>
                    <a:pt x="1374680" y="0"/>
                    <a:pt x="1463962" y="89282"/>
                    <a:pt x="1463962" y="199418"/>
                  </a:cubicBezTo>
                  <a:lnTo>
                    <a:pt x="1463962" y="997067"/>
                  </a:lnTo>
                  <a:cubicBezTo>
                    <a:pt x="1463962" y="1107203"/>
                    <a:pt x="1374680" y="1196485"/>
                    <a:pt x="1264544" y="1196485"/>
                  </a:cubicBezTo>
                  <a:lnTo>
                    <a:pt x="199418" y="1196485"/>
                  </a:lnTo>
                  <a:cubicBezTo>
                    <a:pt x="89282" y="1196485"/>
                    <a:pt x="0" y="1107203"/>
                    <a:pt x="0" y="997067"/>
                  </a:cubicBezTo>
                  <a:lnTo>
                    <a:pt x="0" y="199418"/>
                  </a:lnTo>
                  <a:close/>
                </a:path>
              </a:pathLst>
            </a:custGeom>
            <a:solidFill>
              <a:schemeClr val="bg1"/>
            </a:solidFill>
            <a:ln w="28575" cap="flat" cmpd="sng" algn="ctr">
              <a:solidFill>
                <a:schemeClr val="accent4">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spcFirstLastPara="0" vert="horz" wrap="square" lIns="96508" tIns="96508" rIns="96508" bIns="96508" numCol="1" spcCol="1270" anchor="ctr" anchorCtr="0">
              <a:noAutofit/>
            </a:bodyPr>
            <a:lstStyle/>
            <a:p>
              <a:pPr lvl="0" indent="0" algn="ctr" defTabSz="444500" rtl="1">
                <a:spcBef>
                  <a:spcPct val="0"/>
                </a:spcBef>
                <a:spcAft>
                  <a:spcPct val="35000"/>
                </a:spcAft>
                <a:buNone/>
              </a:pPr>
              <a:r>
                <a:rPr lang="ar-KW" sz="1200" dirty="0">
                  <a:solidFill>
                    <a:schemeClr val="tx2"/>
                  </a:solidFill>
                  <a:latin typeface="GE SS Two Bold" panose="020A0503020102020204" pitchFamily="18" charset="-78"/>
                  <a:ea typeface="GE SS Two Bold" panose="020A0503020102020204" pitchFamily="18" charset="-78"/>
                  <a:cs typeface="GE SS Two Bold" panose="020A0503020102020204" pitchFamily="18" charset="-78"/>
                </a:rPr>
                <a:t>تعزيز ودعم رواد الأعمال والمبتكرين في مجال التقنيات المالية وخلق بيئة جاذبة لرواد الأعمال والمبتكرين</a:t>
              </a:r>
              <a:endParaRPr lang="en-US" sz="1200" dirty="0">
                <a:solidFill>
                  <a:schemeClr val="tx2"/>
                </a:solidFill>
                <a:latin typeface="GE SS Two Bold" panose="020A0503020102020204" pitchFamily="18" charset="-78"/>
                <a:ea typeface="GE SS Two Bold" panose="020A0503020102020204" pitchFamily="18" charset="-78"/>
                <a:cs typeface="GE SS Two Bold" panose="020A0503020102020204" pitchFamily="18" charset="-78"/>
              </a:endParaRPr>
            </a:p>
          </p:txBody>
        </p:sp>
      </p:grpSp>
      <p:cxnSp>
        <p:nvCxnSpPr>
          <p:cNvPr id="17" name="Straight Connector 16">
            <a:extLst>
              <a:ext uri="{FF2B5EF4-FFF2-40B4-BE49-F238E27FC236}">
                <a16:creationId xmlns:a16="http://schemas.microsoft.com/office/drawing/2014/main" id="{94EBEE06-C172-4544-3269-450948C136B9}"/>
              </a:ext>
            </a:extLst>
          </p:cNvPr>
          <p:cNvCxnSpPr>
            <a:cxnSpLocks/>
          </p:cNvCxnSpPr>
          <p:nvPr/>
        </p:nvCxnSpPr>
        <p:spPr>
          <a:xfrm>
            <a:off x="1484851" y="2088003"/>
            <a:ext cx="9222297" cy="0"/>
          </a:xfrm>
          <a:prstGeom prst="line">
            <a:avLst/>
          </a:prstGeom>
          <a:ln>
            <a:solidFill>
              <a:schemeClr val="accent4">
                <a:lumMod val="75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32968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49683F-085C-053A-D012-13FC8A76B693}"/>
              </a:ext>
            </a:extLst>
          </p:cNvPr>
          <p:cNvPicPr>
            <a:picLocks/>
          </p:cNvPicPr>
          <p:nvPr/>
        </p:nvPicPr>
        <p:blipFill rotWithShape="1">
          <a:blip r:embed="rId2" cstate="print">
            <a:extLst>
              <a:ext uri="{28A0092B-C50C-407E-A947-70E740481C1C}">
                <a14:useLocalDpi xmlns:a14="http://schemas.microsoft.com/office/drawing/2010/main" val="0"/>
              </a:ext>
            </a:extLst>
          </a:blip>
          <a:srcRect r="7166"/>
          <a:stretch/>
        </p:blipFill>
        <p:spPr bwMode="auto">
          <a:xfrm>
            <a:off x="10069674" y="174133"/>
            <a:ext cx="1865152" cy="787892"/>
          </a:xfrm>
          <a:prstGeom prst="rect">
            <a:avLst/>
          </a:prstGeom>
          <a:ln>
            <a:noFill/>
          </a:ln>
          <a:extLst>
            <a:ext uri="{53640926-AAD7-44D8-BBD7-CCE9431645EC}">
              <a14:shadowObscured xmlns:a14="http://schemas.microsoft.com/office/drawing/2010/main"/>
            </a:ext>
          </a:extLst>
        </p:spPr>
      </p:pic>
      <p:sp>
        <p:nvSpPr>
          <p:cNvPr id="10" name="Title 1">
            <a:extLst>
              <a:ext uri="{FF2B5EF4-FFF2-40B4-BE49-F238E27FC236}">
                <a16:creationId xmlns:a16="http://schemas.microsoft.com/office/drawing/2014/main" id="{334DA219-00CF-DAFD-2466-212E2DDFFBCC}"/>
              </a:ext>
            </a:extLst>
          </p:cNvPr>
          <p:cNvSpPr>
            <a:spLocks noGrp="1"/>
          </p:cNvSpPr>
          <p:nvPr>
            <p:ph type="title"/>
          </p:nvPr>
        </p:nvSpPr>
        <p:spPr>
          <a:xfrm>
            <a:off x="1521866" y="762440"/>
            <a:ext cx="9067800" cy="1325563"/>
          </a:xfrm>
          <a:ln w="38100">
            <a:noFill/>
          </a:ln>
        </p:spPr>
        <p:txBody>
          <a:bodyPr vert="horz" lIns="91440" tIns="45720" rIns="91440" bIns="45720" rtlCol="0" anchor="ctr">
            <a:normAutofit/>
          </a:bodyPr>
          <a:lstStyle/>
          <a:p>
            <a:pPr algn="ctr" rtl="1"/>
            <a:r>
              <a:rPr lang="ar-KW" sz="28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rPr>
              <a:t>صدور القرار رقم (</a:t>
            </a:r>
            <a:r>
              <a:rPr lang="en-US" sz="2800" dirty="0">
                <a:solidFill>
                  <a:srgbClr val="BA941C"/>
                </a:solidFill>
                <a:latin typeface="+mn-lt"/>
                <a:ea typeface="GE SS Two Bold" panose="020A0503020102020204" pitchFamily="18" charset="-78"/>
                <a:cs typeface="GE SS Two Bold" panose="020A0503020102020204" pitchFamily="18" charset="-78"/>
              </a:rPr>
              <a:t>10</a:t>
            </a:r>
            <a:r>
              <a:rPr lang="ar-KW" sz="28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rPr>
              <a:t>) لسنة </a:t>
            </a:r>
            <a:r>
              <a:rPr lang="en-US" sz="2800" dirty="0">
                <a:solidFill>
                  <a:srgbClr val="BA941C"/>
                </a:solidFill>
                <a:latin typeface="+mn-lt"/>
                <a:ea typeface="GE SS Two Bold" panose="020A0503020102020204" pitchFamily="18" charset="-78"/>
                <a:cs typeface="GE SS Two Bold" panose="020A0503020102020204" pitchFamily="18" charset="-78"/>
              </a:rPr>
              <a:t>2023</a:t>
            </a:r>
            <a:r>
              <a:rPr lang="ar-KW" sz="28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rPr>
              <a:t> بشأن إطلاق الكتاب التاسع عشر (التقنيات المالية) </a:t>
            </a:r>
            <a:endParaRPr lang="en-US" sz="28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endParaRPr>
          </a:p>
        </p:txBody>
      </p:sp>
      <p:cxnSp>
        <p:nvCxnSpPr>
          <p:cNvPr id="13" name="Straight Connector 12">
            <a:extLst>
              <a:ext uri="{FF2B5EF4-FFF2-40B4-BE49-F238E27FC236}">
                <a16:creationId xmlns:a16="http://schemas.microsoft.com/office/drawing/2014/main" id="{3FA9E56C-262F-E6BC-9CD6-6E41874A4C41}"/>
              </a:ext>
            </a:extLst>
          </p:cNvPr>
          <p:cNvCxnSpPr>
            <a:cxnSpLocks/>
          </p:cNvCxnSpPr>
          <p:nvPr/>
        </p:nvCxnSpPr>
        <p:spPr>
          <a:xfrm>
            <a:off x="1367369" y="2088003"/>
            <a:ext cx="9222297" cy="0"/>
          </a:xfrm>
          <a:prstGeom prst="line">
            <a:avLst/>
          </a:prstGeom>
          <a:ln>
            <a:solidFill>
              <a:schemeClr val="accent4">
                <a:lumMod val="75000"/>
              </a:schemeClr>
            </a:solidFill>
          </a:ln>
        </p:spPr>
        <p:style>
          <a:lnRef idx="3">
            <a:schemeClr val="accent1"/>
          </a:lnRef>
          <a:fillRef idx="0">
            <a:schemeClr val="accent1"/>
          </a:fillRef>
          <a:effectRef idx="2">
            <a:schemeClr val="accent1"/>
          </a:effectRef>
          <a:fontRef idx="minor">
            <a:schemeClr val="tx1"/>
          </a:fontRef>
        </p:style>
      </p:cxnSp>
      <p:grpSp>
        <p:nvGrpSpPr>
          <p:cNvPr id="14" name="Group 13">
            <a:extLst>
              <a:ext uri="{FF2B5EF4-FFF2-40B4-BE49-F238E27FC236}">
                <a16:creationId xmlns:a16="http://schemas.microsoft.com/office/drawing/2014/main" id="{FA362547-95DF-5E87-62FB-D7717A8E2EE1}"/>
              </a:ext>
            </a:extLst>
          </p:cNvPr>
          <p:cNvGrpSpPr/>
          <p:nvPr/>
        </p:nvGrpSpPr>
        <p:grpSpPr>
          <a:xfrm>
            <a:off x="1031147" y="3254007"/>
            <a:ext cx="10736515" cy="2677034"/>
            <a:chOff x="839788" y="3458875"/>
            <a:chExt cx="10736515" cy="2677034"/>
          </a:xfrm>
        </p:grpSpPr>
        <p:sp>
          <p:nvSpPr>
            <p:cNvPr id="15" name="Rectangle 14">
              <a:extLst>
                <a:ext uri="{FF2B5EF4-FFF2-40B4-BE49-F238E27FC236}">
                  <a16:creationId xmlns:a16="http://schemas.microsoft.com/office/drawing/2014/main" id="{4F7452A7-F6F7-B465-7ED4-8A344D2A5F8E}"/>
                </a:ext>
              </a:extLst>
            </p:cNvPr>
            <p:cNvSpPr/>
            <p:nvPr/>
          </p:nvSpPr>
          <p:spPr>
            <a:xfrm>
              <a:off x="839788" y="3458875"/>
              <a:ext cx="10736515" cy="2667703"/>
            </a:xfrm>
            <a:prstGeom prst="rect">
              <a:avLst/>
            </a:prstGeom>
            <a:noFill/>
          </p:spPr>
          <p:txBody>
            <a:bodyPr/>
            <a:lstStyle/>
            <a:p>
              <a:endParaRPr lang="en-US"/>
            </a:p>
          </p:txBody>
        </p:sp>
        <p:sp>
          <p:nvSpPr>
            <p:cNvPr id="16" name="Freeform: Shape 15">
              <a:extLst>
                <a:ext uri="{FF2B5EF4-FFF2-40B4-BE49-F238E27FC236}">
                  <a16:creationId xmlns:a16="http://schemas.microsoft.com/office/drawing/2014/main" id="{B8CF25BC-7C8C-0A0A-FBE8-304F392FF911}"/>
                </a:ext>
              </a:extLst>
            </p:cNvPr>
            <p:cNvSpPr/>
            <p:nvPr/>
          </p:nvSpPr>
          <p:spPr>
            <a:xfrm>
              <a:off x="8141862" y="4162029"/>
              <a:ext cx="2480130" cy="1240065"/>
            </a:xfrm>
            <a:custGeom>
              <a:avLst/>
              <a:gdLst>
                <a:gd name="connsiteX0" fmla="*/ 0 w 2480130"/>
                <a:gd name="connsiteY0" fmla="*/ 124007 h 1240065"/>
                <a:gd name="connsiteX1" fmla="*/ 124007 w 2480130"/>
                <a:gd name="connsiteY1" fmla="*/ 0 h 1240065"/>
                <a:gd name="connsiteX2" fmla="*/ 2356124 w 2480130"/>
                <a:gd name="connsiteY2" fmla="*/ 0 h 1240065"/>
                <a:gd name="connsiteX3" fmla="*/ 2480131 w 2480130"/>
                <a:gd name="connsiteY3" fmla="*/ 124007 h 1240065"/>
                <a:gd name="connsiteX4" fmla="*/ 2480130 w 2480130"/>
                <a:gd name="connsiteY4" fmla="*/ 1116059 h 1240065"/>
                <a:gd name="connsiteX5" fmla="*/ 2356123 w 2480130"/>
                <a:gd name="connsiteY5" fmla="*/ 1240066 h 1240065"/>
                <a:gd name="connsiteX6" fmla="*/ 124007 w 2480130"/>
                <a:gd name="connsiteY6" fmla="*/ 1240065 h 1240065"/>
                <a:gd name="connsiteX7" fmla="*/ 0 w 2480130"/>
                <a:gd name="connsiteY7" fmla="*/ 1116058 h 1240065"/>
                <a:gd name="connsiteX8" fmla="*/ 0 w 2480130"/>
                <a:gd name="connsiteY8" fmla="*/ 124007 h 124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0130" h="1240065">
                  <a:moveTo>
                    <a:pt x="0" y="124007"/>
                  </a:moveTo>
                  <a:cubicBezTo>
                    <a:pt x="0" y="55520"/>
                    <a:pt x="55520" y="0"/>
                    <a:pt x="124007" y="0"/>
                  </a:cubicBezTo>
                  <a:lnTo>
                    <a:pt x="2356124" y="0"/>
                  </a:lnTo>
                  <a:cubicBezTo>
                    <a:pt x="2424611" y="0"/>
                    <a:pt x="2480131" y="55520"/>
                    <a:pt x="2480131" y="124007"/>
                  </a:cubicBezTo>
                  <a:cubicBezTo>
                    <a:pt x="2480131" y="454691"/>
                    <a:pt x="2480130" y="785375"/>
                    <a:pt x="2480130" y="1116059"/>
                  </a:cubicBezTo>
                  <a:cubicBezTo>
                    <a:pt x="2480130" y="1184546"/>
                    <a:pt x="2424610" y="1240066"/>
                    <a:pt x="2356123" y="1240066"/>
                  </a:cubicBezTo>
                  <a:lnTo>
                    <a:pt x="124007" y="1240065"/>
                  </a:lnTo>
                  <a:cubicBezTo>
                    <a:pt x="55520" y="1240065"/>
                    <a:pt x="0" y="1184545"/>
                    <a:pt x="0" y="1116058"/>
                  </a:cubicBezTo>
                  <a:lnTo>
                    <a:pt x="0" y="124007"/>
                  </a:lnTo>
                  <a:close/>
                </a:path>
              </a:pathLst>
            </a:custGeom>
            <a:ln w="28575">
              <a:solidFill>
                <a:srgbClr val="88762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3305" tIns="43305" rIns="43305" bIns="43305" numCol="1" spcCol="1270" anchor="ctr" anchorCtr="0">
              <a:noAutofit/>
            </a:bodyPr>
            <a:lstStyle/>
            <a:p>
              <a:pPr marL="0" lvl="0" indent="0" algn="ctr" defTabSz="488950">
                <a:lnSpc>
                  <a:spcPct val="90000"/>
                </a:lnSpc>
                <a:spcBef>
                  <a:spcPct val="0"/>
                </a:spcBef>
                <a:spcAft>
                  <a:spcPct val="35000"/>
                </a:spcAft>
                <a:buNone/>
              </a:pPr>
              <a:r>
                <a:rPr lang="ar-KW" sz="14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الحزمة الأولى من خدمات التقنيات المالية المنظمة في الكتاب التاسع عشر (التقنيات المالية)</a:t>
              </a:r>
              <a:endParaRPr lang="en-US" sz="14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17" name="Freeform: Shape 16">
              <a:extLst>
                <a:ext uri="{FF2B5EF4-FFF2-40B4-BE49-F238E27FC236}">
                  <a16:creationId xmlns:a16="http://schemas.microsoft.com/office/drawing/2014/main" id="{FB64D170-B3B8-D6AE-4E23-8EF46377A7AB}"/>
                </a:ext>
              </a:extLst>
            </p:cNvPr>
            <p:cNvSpPr/>
            <p:nvPr/>
          </p:nvSpPr>
          <p:spPr>
            <a:xfrm>
              <a:off x="1330507" y="3458875"/>
              <a:ext cx="2570992" cy="1316352"/>
            </a:xfrm>
            <a:custGeom>
              <a:avLst/>
              <a:gdLst>
                <a:gd name="connsiteX0" fmla="*/ 0 w 2480130"/>
                <a:gd name="connsiteY0" fmla="*/ 124007 h 1240065"/>
                <a:gd name="connsiteX1" fmla="*/ 124007 w 2480130"/>
                <a:gd name="connsiteY1" fmla="*/ 0 h 1240065"/>
                <a:gd name="connsiteX2" fmla="*/ 2356124 w 2480130"/>
                <a:gd name="connsiteY2" fmla="*/ 0 h 1240065"/>
                <a:gd name="connsiteX3" fmla="*/ 2480131 w 2480130"/>
                <a:gd name="connsiteY3" fmla="*/ 124007 h 1240065"/>
                <a:gd name="connsiteX4" fmla="*/ 2480130 w 2480130"/>
                <a:gd name="connsiteY4" fmla="*/ 1116059 h 1240065"/>
                <a:gd name="connsiteX5" fmla="*/ 2356123 w 2480130"/>
                <a:gd name="connsiteY5" fmla="*/ 1240066 h 1240065"/>
                <a:gd name="connsiteX6" fmla="*/ 124007 w 2480130"/>
                <a:gd name="connsiteY6" fmla="*/ 1240065 h 1240065"/>
                <a:gd name="connsiteX7" fmla="*/ 0 w 2480130"/>
                <a:gd name="connsiteY7" fmla="*/ 1116058 h 1240065"/>
                <a:gd name="connsiteX8" fmla="*/ 0 w 2480130"/>
                <a:gd name="connsiteY8" fmla="*/ 124007 h 124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0130" h="1240065">
                  <a:moveTo>
                    <a:pt x="0" y="124007"/>
                  </a:moveTo>
                  <a:cubicBezTo>
                    <a:pt x="0" y="55520"/>
                    <a:pt x="55520" y="0"/>
                    <a:pt x="124007" y="0"/>
                  </a:cubicBezTo>
                  <a:lnTo>
                    <a:pt x="2356124" y="0"/>
                  </a:lnTo>
                  <a:cubicBezTo>
                    <a:pt x="2424611" y="0"/>
                    <a:pt x="2480131" y="55520"/>
                    <a:pt x="2480131" y="124007"/>
                  </a:cubicBezTo>
                  <a:cubicBezTo>
                    <a:pt x="2480131" y="454691"/>
                    <a:pt x="2480130" y="785375"/>
                    <a:pt x="2480130" y="1116059"/>
                  </a:cubicBezTo>
                  <a:cubicBezTo>
                    <a:pt x="2480130" y="1184546"/>
                    <a:pt x="2424610" y="1240066"/>
                    <a:pt x="2356123" y="1240066"/>
                  </a:cubicBezTo>
                  <a:lnTo>
                    <a:pt x="124007" y="1240065"/>
                  </a:lnTo>
                  <a:cubicBezTo>
                    <a:pt x="55520" y="1240065"/>
                    <a:pt x="0" y="1184545"/>
                    <a:pt x="0" y="1116058"/>
                  </a:cubicBezTo>
                  <a:lnTo>
                    <a:pt x="0" y="124007"/>
                  </a:lnTo>
                  <a:close/>
                </a:path>
              </a:pathLst>
            </a:custGeom>
            <a:ln w="38100">
              <a:solidFill>
                <a:srgbClr val="887628"/>
              </a:solidFill>
              <a:prstDash val="solid"/>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3305" tIns="43305" rIns="43305" bIns="43305" numCol="1" spcCol="1270" anchor="ctr" anchorCtr="0">
              <a:noAutofit/>
            </a:bodyPr>
            <a:lstStyle/>
            <a:p>
              <a:pPr marL="0" lvl="0" indent="0" algn="ctr" defTabSz="488950">
                <a:lnSpc>
                  <a:spcPct val="90000"/>
                </a:lnSpc>
                <a:spcBef>
                  <a:spcPct val="0"/>
                </a:spcBef>
                <a:spcAft>
                  <a:spcPct val="35000"/>
                </a:spcAft>
                <a:buNone/>
              </a:pPr>
              <a:endParaRPr lang="ar-KW" sz="1100" kern="1200" dirty="0">
                <a:cs typeface="mohammad bold art 1" pitchFamily="2" charset="-78"/>
              </a:endParaRPr>
            </a:p>
            <a:p>
              <a:pPr marL="0" lvl="0" indent="0" algn="ctr" defTabSz="488950">
                <a:lnSpc>
                  <a:spcPct val="90000"/>
                </a:lnSpc>
                <a:spcBef>
                  <a:spcPct val="0"/>
                </a:spcBef>
                <a:spcAft>
                  <a:spcPct val="35000"/>
                </a:spcAft>
                <a:buNone/>
              </a:pPr>
              <a:endParaRPr lang="ar-KW" sz="1100" kern="1200" dirty="0">
                <a:cs typeface="mohammad bold art 1" pitchFamily="2" charset="-78"/>
              </a:endParaRPr>
            </a:p>
            <a:p>
              <a:pPr marL="0" lvl="0" indent="0" algn="ctr" defTabSz="488950">
                <a:lnSpc>
                  <a:spcPct val="90000"/>
                </a:lnSpc>
                <a:spcBef>
                  <a:spcPct val="0"/>
                </a:spcBef>
                <a:spcAft>
                  <a:spcPct val="35000"/>
                </a:spcAft>
                <a:buNone/>
              </a:pPr>
              <a:r>
                <a:rPr lang="ar-KW" sz="13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التمويل الجماعي القائم</a:t>
              </a:r>
              <a:r>
                <a:rPr lang="en-US" sz="13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   </a:t>
              </a:r>
            </a:p>
            <a:p>
              <a:pPr marL="0" lvl="0" indent="0" algn="ctr" defTabSz="488950">
                <a:lnSpc>
                  <a:spcPct val="90000"/>
                </a:lnSpc>
                <a:spcBef>
                  <a:spcPct val="0"/>
                </a:spcBef>
                <a:spcAft>
                  <a:spcPct val="35000"/>
                </a:spcAft>
                <a:buNone/>
              </a:pPr>
              <a:r>
                <a:rPr lang="ar-KW" sz="13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 على الأوراق المالية </a:t>
              </a:r>
            </a:p>
          </p:txBody>
        </p:sp>
        <p:sp>
          <p:nvSpPr>
            <p:cNvPr id="18" name="Freeform: Shape 17">
              <a:extLst>
                <a:ext uri="{FF2B5EF4-FFF2-40B4-BE49-F238E27FC236}">
                  <a16:creationId xmlns:a16="http://schemas.microsoft.com/office/drawing/2014/main" id="{6385F0B1-7F00-ABE5-378F-3AC40E583667}"/>
                </a:ext>
              </a:extLst>
            </p:cNvPr>
            <p:cNvSpPr/>
            <p:nvPr/>
          </p:nvSpPr>
          <p:spPr>
            <a:xfrm>
              <a:off x="1339479" y="4840201"/>
              <a:ext cx="2570992" cy="1295708"/>
            </a:xfrm>
            <a:custGeom>
              <a:avLst/>
              <a:gdLst>
                <a:gd name="connsiteX0" fmla="*/ 0 w 2480130"/>
                <a:gd name="connsiteY0" fmla="*/ 124007 h 1240065"/>
                <a:gd name="connsiteX1" fmla="*/ 124007 w 2480130"/>
                <a:gd name="connsiteY1" fmla="*/ 0 h 1240065"/>
                <a:gd name="connsiteX2" fmla="*/ 2356124 w 2480130"/>
                <a:gd name="connsiteY2" fmla="*/ 0 h 1240065"/>
                <a:gd name="connsiteX3" fmla="*/ 2480131 w 2480130"/>
                <a:gd name="connsiteY3" fmla="*/ 124007 h 1240065"/>
                <a:gd name="connsiteX4" fmla="*/ 2480130 w 2480130"/>
                <a:gd name="connsiteY4" fmla="*/ 1116059 h 1240065"/>
                <a:gd name="connsiteX5" fmla="*/ 2356123 w 2480130"/>
                <a:gd name="connsiteY5" fmla="*/ 1240066 h 1240065"/>
                <a:gd name="connsiteX6" fmla="*/ 124007 w 2480130"/>
                <a:gd name="connsiteY6" fmla="*/ 1240065 h 1240065"/>
                <a:gd name="connsiteX7" fmla="*/ 0 w 2480130"/>
                <a:gd name="connsiteY7" fmla="*/ 1116058 h 1240065"/>
                <a:gd name="connsiteX8" fmla="*/ 0 w 2480130"/>
                <a:gd name="connsiteY8" fmla="*/ 124007 h 124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0130" h="1240065">
                  <a:moveTo>
                    <a:pt x="0" y="124007"/>
                  </a:moveTo>
                  <a:cubicBezTo>
                    <a:pt x="0" y="55520"/>
                    <a:pt x="55520" y="0"/>
                    <a:pt x="124007" y="0"/>
                  </a:cubicBezTo>
                  <a:lnTo>
                    <a:pt x="2356124" y="0"/>
                  </a:lnTo>
                  <a:cubicBezTo>
                    <a:pt x="2424611" y="0"/>
                    <a:pt x="2480131" y="55520"/>
                    <a:pt x="2480131" y="124007"/>
                  </a:cubicBezTo>
                  <a:cubicBezTo>
                    <a:pt x="2480131" y="454691"/>
                    <a:pt x="2480130" y="785375"/>
                    <a:pt x="2480130" y="1116059"/>
                  </a:cubicBezTo>
                  <a:cubicBezTo>
                    <a:pt x="2480130" y="1184546"/>
                    <a:pt x="2424610" y="1240066"/>
                    <a:pt x="2356123" y="1240066"/>
                  </a:cubicBezTo>
                  <a:lnTo>
                    <a:pt x="124007" y="1240065"/>
                  </a:lnTo>
                  <a:cubicBezTo>
                    <a:pt x="55520" y="1240065"/>
                    <a:pt x="0" y="1184545"/>
                    <a:pt x="0" y="1116058"/>
                  </a:cubicBezTo>
                  <a:lnTo>
                    <a:pt x="0" y="124007"/>
                  </a:lnTo>
                  <a:close/>
                </a:path>
              </a:pathLst>
            </a:custGeom>
            <a:ln w="38100">
              <a:solidFill>
                <a:srgbClr val="887628"/>
              </a:solidFill>
              <a:prstDash val="solid"/>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3305" tIns="43305" rIns="43305" bIns="43305" numCol="1" spcCol="1270" anchor="ctr" anchorCtr="0">
              <a:noAutofit/>
            </a:bodyPr>
            <a:lstStyle/>
            <a:p>
              <a:pPr marL="0" lvl="0" indent="0" algn="ctr" defTabSz="488950">
                <a:lnSpc>
                  <a:spcPct val="90000"/>
                </a:lnSpc>
                <a:spcBef>
                  <a:spcPct val="0"/>
                </a:spcBef>
                <a:spcAft>
                  <a:spcPct val="35000"/>
                </a:spcAft>
                <a:buNone/>
              </a:pPr>
              <a:endParaRPr lang="ar-KW" sz="1100" kern="1200" dirty="0">
                <a:cs typeface="mohammad bold art 1" pitchFamily="2" charset="-78"/>
              </a:endParaRPr>
            </a:p>
            <a:p>
              <a:pPr marL="0" lvl="0" indent="0" algn="ctr" defTabSz="488950">
                <a:lnSpc>
                  <a:spcPct val="90000"/>
                </a:lnSpc>
                <a:spcBef>
                  <a:spcPct val="0"/>
                </a:spcBef>
                <a:spcAft>
                  <a:spcPct val="35000"/>
                </a:spcAft>
                <a:buNone/>
              </a:pPr>
              <a:endParaRPr lang="ar-KW" sz="1100" kern="1200" dirty="0">
                <a:cs typeface="mohammad bold art 1" pitchFamily="2" charset="-78"/>
              </a:endParaRPr>
            </a:p>
            <a:p>
              <a:pPr marL="0" lvl="0" indent="0" algn="ctr" defTabSz="488950">
                <a:lnSpc>
                  <a:spcPct val="90000"/>
                </a:lnSpc>
                <a:spcBef>
                  <a:spcPct val="0"/>
                </a:spcBef>
                <a:spcAft>
                  <a:spcPct val="35000"/>
                </a:spcAft>
                <a:buNone/>
              </a:pPr>
              <a:r>
                <a:rPr lang="ar-KW" sz="14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مستشار الاستثمار الآلي</a:t>
              </a:r>
              <a:endParaRPr lang="en-US" sz="1400"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endParaRPr>
            </a:p>
          </p:txBody>
        </p:sp>
      </p:grpSp>
      <p:cxnSp>
        <p:nvCxnSpPr>
          <p:cNvPr id="19" name="Connector: Elbow 18">
            <a:extLst>
              <a:ext uri="{FF2B5EF4-FFF2-40B4-BE49-F238E27FC236}">
                <a16:creationId xmlns:a16="http://schemas.microsoft.com/office/drawing/2014/main" id="{F467FC43-AF12-CB94-36DD-A4889441544F}"/>
              </a:ext>
            </a:extLst>
          </p:cNvPr>
          <p:cNvCxnSpPr>
            <a:cxnSpLocks/>
          </p:cNvCxnSpPr>
          <p:nvPr/>
        </p:nvCxnSpPr>
        <p:spPr>
          <a:xfrm rot="10800000" flipV="1">
            <a:off x="4165843" y="4626001"/>
            <a:ext cx="4126161" cy="874327"/>
          </a:xfrm>
          <a:prstGeom prst="bentConnector3">
            <a:avLst>
              <a:gd name="adj1" fmla="val 50000"/>
            </a:avLst>
          </a:prstGeom>
          <a:ln w="38100">
            <a:solidFill>
              <a:srgbClr val="887628"/>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FE32E8D1-4B05-C32D-F933-6FAABF12950F}"/>
              </a:ext>
            </a:extLst>
          </p:cNvPr>
          <p:cNvCxnSpPr>
            <a:cxnSpLocks/>
          </p:cNvCxnSpPr>
          <p:nvPr/>
        </p:nvCxnSpPr>
        <p:spPr>
          <a:xfrm rot="10800000">
            <a:off x="4175173" y="3719158"/>
            <a:ext cx="4126161" cy="774915"/>
          </a:xfrm>
          <a:prstGeom prst="bentConnector3">
            <a:avLst>
              <a:gd name="adj1" fmla="val 50000"/>
            </a:avLst>
          </a:prstGeom>
          <a:ln w="38100">
            <a:solidFill>
              <a:srgbClr val="887628"/>
            </a:solidFill>
            <a:tailEnd type="triangle"/>
          </a:ln>
        </p:spPr>
        <p:style>
          <a:lnRef idx="1">
            <a:schemeClr val="accent1"/>
          </a:lnRef>
          <a:fillRef idx="0">
            <a:schemeClr val="accent1"/>
          </a:fillRef>
          <a:effectRef idx="0">
            <a:schemeClr val="accent1"/>
          </a:effectRef>
          <a:fontRef idx="minor">
            <a:schemeClr val="tx1"/>
          </a:fontRef>
        </p:style>
      </p:cxnSp>
      <p:pic>
        <p:nvPicPr>
          <p:cNvPr id="22" name="Graphic 21" descr="Robot outline">
            <a:extLst>
              <a:ext uri="{FF2B5EF4-FFF2-40B4-BE49-F238E27FC236}">
                <a16:creationId xmlns:a16="http://schemas.microsoft.com/office/drawing/2014/main" id="{831B9E91-8877-9FD6-1CAC-08ABACB516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33301" y="4727442"/>
            <a:ext cx="566067" cy="566067"/>
          </a:xfrm>
          <a:prstGeom prst="rect">
            <a:avLst/>
          </a:prstGeom>
        </p:spPr>
      </p:pic>
      <p:pic>
        <p:nvPicPr>
          <p:cNvPr id="23" name="Graphic 22" descr="Users with solid fill">
            <a:extLst>
              <a:ext uri="{FF2B5EF4-FFF2-40B4-BE49-F238E27FC236}">
                <a16:creationId xmlns:a16="http://schemas.microsoft.com/office/drawing/2014/main" id="{CFB848B9-E499-CB7B-3434-0AE11EC893E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64820" y="3244676"/>
            <a:ext cx="685084" cy="758937"/>
          </a:xfrm>
          <a:prstGeom prst="rect">
            <a:avLst/>
          </a:prstGeom>
        </p:spPr>
      </p:pic>
      <p:sp>
        <p:nvSpPr>
          <p:cNvPr id="2" name="TextBox 1">
            <a:extLst>
              <a:ext uri="{FF2B5EF4-FFF2-40B4-BE49-F238E27FC236}">
                <a16:creationId xmlns:a16="http://schemas.microsoft.com/office/drawing/2014/main" id="{2EEA1F40-C782-215C-0396-F6AF4E95E646}"/>
              </a:ext>
            </a:extLst>
          </p:cNvPr>
          <p:cNvSpPr txBox="1"/>
          <p:nvPr/>
        </p:nvSpPr>
        <p:spPr>
          <a:xfrm>
            <a:off x="79784" y="2398085"/>
            <a:ext cx="10922466" cy="369332"/>
          </a:xfrm>
          <a:prstGeom prst="rect">
            <a:avLst/>
          </a:prstGeom>
          <a:noFill/>
        </p:spPr>
        <p:txBody>
          <a:bodyPr wrap="square" rtlCol="0">
            <a:spAutoFit/>
          </a:bodyPr>
          <a:lstStyle/>
          <a:p>
            <a:pPr algn="r"/>
            <a:r>
              <a:rPr lang="ar-KW"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الكتاب التاسع عشر (التقنيات المالية) يشكل الإطار التنظيمي للحزمة الأولى من خدمات التقنيات المالية</a:t>
            </a:r>
            <a:endParaRPr lang="en-US"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Tree>
    <p:extLst>
      <p:ext uri="{BB962C8B-B14F-4D97-AF65-F5344CB8AC3E}">
        <p14:creationId xmlns:p14="http://schemas.microsoft.com/office/powerpoint/2010/main" val="3330511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E2455A-682C-9968-B7CA-9B1F69487095}"/>
              </a:ext>
            </a:extLst>
          </p:cNvPr>
          <p:cNvPicPr>
            <a:picLocks/>
          </p:cNvPicPr>
          <p:nvPr/>
        </p:nvPicPr>
        <p:blipFill rotWithShape="1">
          <a:blip r:embed="rId2" cstate="print">
            <a:extLst>
              <a:ext uri="{28A0092B-C50C-407E-A947-70E740481C1C}">
                <a14:useLocalDpi xmlns:a14="http://schemas.microsoft.com/office/drawing/2010/main" val="0"/>
              </a:ext>
            </a:extLst>
          </a:blip>
          <a:srcRect r="7166"/>
          <a:stretch/>
        </p:blipFill>
        <p:spPr bwMode="auto">
          <a:xfrm>
            <a:off x="10069674" y="174133"/>
            <a:ext cx="1865152" cy="787892"/>
          </a:xfrm>
          <a:prstGeom prst="rect">
            <a:avLst/>
          </a:prstGeom>
          <a:ln>
            <a:noFill/>
          </a:ln>
          <a:extLst>
            <a:ext uri="{53640926-AAD7-44D8-BBD7-CCE9431645EC}">
              <a14:shadowObscured xmlns:a14="http://schemas.microsoft.com/office/drawing/2010/main"/>
            </a:ext>
          </a:extLst>
        </p:spPr>
      </p:pic>
      <p:sp>
        <p:nvSpPr>
          <p:cNvPr id="5" name="Content Placeholder 4">
            <a:extLst>
              <a:ext uri="{FF2B5EF4-FFF2-40B4-BE49-F238E27FC236}">
                <a16:creationId xmlns:a16="http://schemas.microsoft.com/office/drawing/2014/main" id="{8E6F9C2D-5BD5-9E31-7541-B77282987106}"/>
              </a:ext>
            </a:extLst>
          </p:cNvPr>
          <p:cNvSpPr>
            <a:spLocks noGrp="1"/>
          </p:cNvSpPr>
          <p:nvPr>
            <p:ph idx="1"/>
          </p:nvPr>
        </p:nvSpPr>
        <p:spPr>
          <a:xfrm>
            <a:off x="3746233" y="4214515"/>
            <a:ext cx="4699534" cy="378866"/>
          </a:xfrm>
          <a:ln>
            <a:noFill/>
          </a:ln>
        </p:spPr>
        <p:txBody>
          <a:bodyPr>
            <a:normAutofit fontScale="77500" lnSpcReduction="20000"/>
          </a:bodyPr>
          <a:lstStyle/>
          <a:p>
            <a:pPr marL="0" indent="0" algn="ctr" rtl="1">
              <a:buNone/>
            </a:pPr>
            <a:r>
              <a:rPr lang="ar-KW" sz="20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rPr>
              <a:t>خدمة التمويل الجماعي القائم على الأوراق المالية</a:t>
            </a:r>
            <a:endParaRPr lang="en-US" sz="20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endParaRPr>
          </a:p>
        </p:txBody>
      </p:sp>
      <p:grpSp>
        <p:nvGrpSpPr>
          <p:cNvPr id="6" name="Group 5">
            <a:extLst>
              <a:ext uri="{FF2B5EF4-FFF2-40B4-BE49-F238E27FC236}">
                <a16:creationId xmlns:a16="http://schemas.microsoft.com/office/drawing/2014/main" id="{3F8509A0-1AF6-A569-CBF6-70DCDF4073CE}"/>
              </a:ext>
            </a:extLst>
          </p:cNvPr>
          <p:cNvGrpSpPr/>
          <p:nvPr/>
        </p:nvGrpSpPr>
        <p:grpSpPr>
          <a:xfrm>
            <a:off x="5474325" y="2717902"/>
            <a:ext cx="1211984" cy="1044691"/>
            <a:chOff x="4585591" y="3142757"/>
            <a:chExt cx="941066" cy="758070"/>
          </a:xfrm>
        </p:grpSpPr>
        <p:sp>
          <p:nvSpPr>
            <p:cNvPr id="7" name="Flowchart: Document 6">
              <a:extLst>
                <a:ext uri="{FF2B5EF4-FFF2-40B4-BE49-F238E27FC236}">
                  <a16:creationId xmlns:a16="http://schemas.microsoft.com/office/drawing/2014/main" id="{700616FE-DEDE-6CE4-C9F0-2ADF88D1CED4}"/>
                </a:ext>
              </a:extLst>
            </p:cNvPr>
            <p:cNvSpPr/>
            <p:nvPr/>
          </p:nvSpPr>
          <p:spPr>
            <a:xfrm>
              <a:off x="4585591" y="3142757"/>
              <a:ext cx="941066" cy="758070"/>
            </a:xfrm>
            <a:prstGeom prst="flowChartDocument">
              <a:avLst/>
            </a:prstGeom>
            <a:solidFill>
              <a:schemeClr val="accent1">
                <a:lumMod val="50000"/>
              </a:schemeClr>
            </a:solidFill>
            <a:ln>
              <a:no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8" name="Graphic 7" descr="Users with solid fill">
              <a:extLst>
                <a:ext uri="{FF2B5EF4-FFF2-40B4-BE49-F238E27FC236}">
                  <a16:creationId xmlns:a16="http://schemas.microsoft.com/office/drawing/2014/main" id="{E5FEA8A3-3D7B-9034-A2BD-FA4ED3EF2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63347" y="3241015"/>
              <a:ext cx="541376" cy="541376"/>
            </a:xfrm>
            <a:prstGeom prst="rect">
              <a:avLst/>
            </a:prstGeom>
          </p:spPr>
        </p:pic>
      </p:grpSp>
      <p:sp>
        <p:nvSpPr>
          <p:cNvPr id="9" name="Flowchart: Alternate Process 8">
            <a:extLst>
              <a:ext uri="{FF2B5EF4-FFF2-40B4-BE49-F238E27FC236}">
                <a16:creationId xmlns:a16="http://schemas.microsoft.com/office/drawing/2014/main" id="{2B17A93C-6D40-548D-CEED-0CBE6E1295A7}"/>
              </a:ext>
            </a:extLst>
          </p:cNvPr>
          <p:cNvSpPr/>
          <p:nvPr/>
        </p:nvSpPr>
        <p:spPr>
          <a:xfrm>
            <a:off x="3616751" y="2018018"/>
            <a:ext cx="4958498" cy="3027285"/>
          </a:xfrm>
          <a:prstGeom prst="flowChartAlternateProcess">
            <a:avLst/>
          </a:prstGeom>
          <a:noFill/>
          <a:ln w="2857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5992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07BA1A-F88D-76A8-D1BD-1C423BFAB163}"/>
              </a:ext>
            </a:extLst>
          </p:cNvPr>
          <p:cNvPicPr>
            <a:picLocks/>
          </p:cNvPicPr>
          <p:nvPr/>
        </p:nvPicPr>
        <p:blipFill rotWithShape="1">
          <a:blip r:embed="rId2" cstate="print">
            <a:extLst>
              <a:ext uri="{28A0092B-C50C-407E-A947-70E740481C1C}">
                <a14:useLocalDpi xmlns:a14="http://schemas.microsoft.com/office/drawing/2010/main" val="0"/>
              </a:ext>
            </a:extLst>
          </a:blip>
          <a:srcRect r="7166"/>
          <a:stretch/>
        </p:blipFill>
        <p:spPr bwMode="auto">
          <a:xfrm>
            <a:off x="10069674" y="174133"/>
            <a:ext cx="1865152" cy="787892"/>
          </a:xfrm>
          <a:prstGeom prst="rect">
            <a:avLst/>
          </a:prstGeom>
          <a:ln>
            <a:noFill/>
          </a:ln>
          <a:extLst>
            <a:ext uri="{53640926-AAD7-44D8-BBD7-CCE9431645EC}">
              <a14:shadowObscured xmlns:a14="http://schemas.microsoft.com/office/drawing/2010/main"/>
            </a:ext>
          </a:extLst>
        </p:spPr>
      </p:pic>
      <p:sp>
        <p:nvSpPr>
          <p:cNvPr id="11" name="Title 1">
            <a:extLst>
              <a:ext uri="{FF2B5EF4-FFF2-40B4-BE49-F238E27FC236}">
                <a16:creationId xmlns:a16="http://schemas.microsoft.com/office/drawing/2014/main" id="{AB19CADF-7F87-B4A3-FE34-9FF661598320}"/>
              </a:ext>
            </a:extLst>
          </p:cNvPr>
          <p:cNvSpPr>
            <a:spLocks noGrp="1"/>
          </p:cNvSpPr>
          <p:nvPr>
            <p:ph type="title"/>
          </p:nvPr>
        </p:nvSpPr>
        <p:spPr>
          <a:xfrm>
            <a:off x="1988397" y="812428"/>
            <a:ext cx="9067800" cy="1325563"/>
          </a:xfrm>
          <a:ln w="38100">
            <a:noFill/>
          </a:ln>
        </p:spPr>
        <p:txBody>
          <a:bodyPr vert="horz" lIns="91440" tIns="45720" rIns="91440" bIns="45720" rtlCol="0" anchor="ctr">
            <a:normAutofit/>
          </a:bodyPr>
          <a:lstStyle/>
          <a:p>
            <a:pPr algn="ctr" rtl="1"/>
            <a:r>
              <a:rPr lang="ar-KW" sz="28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rPr>
              <a:t>         خدمة التمويل الجماعي القائم على الأوراق المالية</a:t>
            </a:r>
            <a:endParaRPr lang="en-US" sz="28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endParaRPr>
          </a:p>
        </p:txBody>
      </p:sp>
      <p:cxnSp>
        <p:nvCxnSpPr>
          <p:cNvPr id="12" name="Straight Connector 11">
            <a:extLst>
              <a:ext uri="{FF2B5EF4-FFF2-40B4-BE49-F238E27FC236}">
                <a16:creationId xmlns:a16="http://schemas.microsoft.com/office/drawing/2014/main" id="{B60A7214-37FA-1609-9427-22ED54083E54}"/>
              </a:ext>
            </a:extLst>
          </p:cNvPr>
          <p:cNvCxnSpPr>
            <a:cxnSpLocks/>
          </p:cNvCxnSpPr>
          <p:nvPr/>
        </p:nvCxnSpPr>
        <p:spPr>
          <a:xfrm>
            <a:off x="2113818" y="1994698"/>
            <a:ext cx="9222297" cy="0"/>
          </a:xfrm>
          <a:prstGeom prst="line">
            <a:avLst/>
          </a:prstGeom>
          <a:ln>
            <a:solidFill>
              <a:schemeClr val="accent4">
                <a:lumMod val="75000"/>
              </a:schemeClr>
            </a:solidFill>
          </a:ln>
        </p:spPr>
        <p:style>
          <a:lnRef idx="3">
            <a:schemeClr val="accent1"/>
          </a:lnRef>
          <a:fillRef idx="0">
            <a:schemeClr val="accent1"/>
          </a:fillRef>
          <a:effectRef idx="2">
            <a:schemeClr val="accent1"/>
          </a:effectRef>
          <a:fontRef idx="minor">
            <a:schemeClr val="tx1"/>
          </a:fontRef>
        </p:style>
      </p:cxnSp>
      <p:grpSp>
        <p:nvGrpSpPr>
          <p:cNvPr id="13" name="Group 12">
            <a:extLst>
              <a:ext uri="{FF2B5EF4-FFF2-40B4-BE49-F238E27FC236}">
                <a16:creationId xmlns:a16="http://schemas.microsoft.com/office/drawing/2014/main" id="{AC133E9E-6EBD-2565-509C-5C9C344AFAF8}"/>
              </a:ext>
            </a:extLst>
          </p:cNvPr>
          <p:cNvGrpSpPr/>
          <p:nvPr/>
        </p:nvGrpSpPr>
        <p:grpSpPr>
          <a:xfrm>
            <a:off x="1486605" y="2764779"/>
            <a:ext cx="9019084" cy="3266045"/>
            <a:chOff x="6172200" y="2428875"/>
            <a:chExt cx="5201937" cy="3266045"/>
          </a:xfrm>
          <a:solidFill>
            <a:schemeClr val="bg1"/>
          </a:solidFill>
          <a:effectLst>
            <a:outerShdw blurRad="50800" dist="38100" dir="5400000" algn="t" rotWithShape="0">
              <a:prstClr val="black">
                <a:alpha val="40000"/>
              </a:prstClr>
            </a:outerShdw>
          </a:effectLst>
        </p:grpSpPr>
        <p:sp>
          <p:nvSpPr>
            <p:cNvPr id="14" name="Freeform: Shape 13">
              <a:extLst>
                <a:ext uri="{FF2B5EF4-FFF2-40B4-BE49-F238E27FC236}">
                  <a16:creationId xmlns:a16="http://schemas.microsoft.com/office/drawing/2014/main" id="{7ADF7567-1A0E-76CA-83DC-F0F40C299ACF}"/>
                </a:ext>
              </a:extLst>
            </p:cNvPr>
            <p:cNvSpPr/>
            <p:nvPr/>
          </p:nvSpPr>
          <p:spPr>
            <a:xfrm>
              <a:off x="6192537" y="2428875"/>
              <a:ext cx="5181600" cy="1478818"/>
            </a:xfrm>
            <a:custGeom>
              <a:avLst/>
              <a:gdLst>
                <a:gd name="connsiteX0" fmla="*/ 0 w 5181600"/>
                <a:gd name="connsiteY0" fmla="*/ 234492 h 1406924"/>
                <a:gd name="connsiteX1" fmla="*/ 234492 w 5181600"/>
                <a:gd name="connsiteY1" fmla="*/ 0 h 1406924"/>
                <a:gd name="connsiteX2" fmla="*/ 4947108 w 5181600"/>
                <a:gd name="connsiteY2" fmla="*/ 0 h 1406924"/>
                <a:gd name="connsiteX3" fmla="*/ 5181600 w 5181600"/>
                <a:gd name="connsiteY3" fmla="*/ 234492 h 1406924"/>
                <a:gd name="connsiteX4" fmla="*/ 5181600 w 5181600"/>
                <a:gd name="connsiteY4" fmla="*/ 1172432 h 1406924"/>
                <a:gd name="connsiteX5" fmla="*/ 4947108 w 5181600"/>
                <a:gd name="connsiteY5" fmla="*/ 1406924 h 1406924"/>
                <a:gd name="connsiteX6" fmla="*/ 234492 w 5181600"/>
                <a:gd name="connsiteY6" fmla="*/ 1406924 h 1406924"/>
                <a:gd name="connsiteX7" fmla="*/ 0 w 5181600"/>
                <a:gd name="connsiteY7" fmla="*/ 1172432 h 1406924"/>
                <a:gd name="connsiteX8" fmla="*/ 0 w 5181600"/>
                <a:gd name="connsiteY8" fmla="*/ 234492 h 140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1600" h="1406924">
                  <a:moveTo>
                    <a:pt x="0" y="234492"/>
                  </a:moveTo>
                  <a:cubicBezTo>
                    <a:pt x="0" y="104986"/>
                    <a:pt x="104986" y="0"/>
                    <a:pt x="234492" y="0"/>
                  </a:cubicBezTo>
                  <a:lnTo>
                    <a:pt x="4947108" y="0"/>
                  </a:lnTo>
                  <a:cubicBezTo>
                    <a:pt x="5076614" y="0"/>
                    <a:pt x="5181600" y="104986"/>
                    <a:pt x="5181600" y="234492"/>
                  </a:cubicBezTo>
                  <a:lnTo>
                    <a:pt x="5181600" y="1172432"/>
                  </a:lnTo>
                  <a:cubicBezTo>
                    <a:pt x="5181600" y="1301938"/>
                    <a:pt x="5076614" y="1406924"/>
                    <a:pt x="4947108" y="1406924"/>
                  </a:cubicBezTo>
                  <a:lnTo>
                    <a:pt x="234492" y="1406924"/>
                  </a:lnTo>
                  <a:cubicBezTo>
                    <a:pt x="104986" y="1406924"/>
                    <a:pt x="0" y="1301938"/>
                    <a:pt x="0" y="1172432"/>
                  </a:cubicBezTo>
                  <a:lnTo>
                    <a:pt x="0" y="234492"/>
                  </a:lnTo>
                  <a:close/>
                </a:path>
              </a:pathLst>
            </a:custGeom>
            <a:grpFill/>
            <a:ln>
              <a:solidFill>
                <a:schemeClr val="bg1"/>
              </a:solidFill>
            </a:ln>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129640" tIns="129640" rIns="129640" bIns="129640" numCol="1" spcCol="1270" anchor="ctr" anchorCtr="0">
              <a:noAutofit/>
            </a:bodyPr>
            <a:lstStyle/>
            <a:p>
              <a:pPr marL="0" lvl="0" indent="0" algn="r" defTabSz="711200" rtl="1">
                <a:lnSpc>
                  <a:spcPct val="90000"/>
                </a:lnSpc>
                <a:spcBef>
                  <a:spcPct val="0"/>
                </a:spcBef>
                <a:spcAft>
                  <a:spcPct val="35000"/>
                </a:spcAft>
                <a:buNone/>
              </a:pPr>
              <a:r>
                <a:rPr lang="ar-KW" b="1" kern="1200" dirty="0">
                  <a:solidFill>
                    <a:srgbClr val="887628"/>
                  </a:solidFill>
                  <a:latin typeface="GE SS Two Bold" panose="020A0503020102020204" pitchFamily="18" charset="-78"/>
                  <a:ea typeface="GE SS Two Bold" panose="020A0503020102020204" pitchFamily="18" charset="-78"/>
                  <a:cs typeface="GE SS Two Bold" panose="020A0503020102020204" pitchFamily="18" charset="-78"/>
                </a:rPr>
                <a:t>التمويل الجماعي:</a:t>
              </a:r>
              <a:endParaRPr lang="en-US" b="1" kern="1200" dirty="0">
                <a:solidFill>
                  <a:srgbClr val="887628"/>
                </a:solidFill>
                <a:latin typeface="GE SS Two Bold" panose="020A0503020102020204" pitchFamily="18" charset="-78"/>
                <a:ea typeface="GE SS Two Bold" panose="020A0503020102020204" pitchFamily="18" charset="-78"/>
                <a:cs typeface="GE SS Two Bold" panose="020A0503020102020204" pitchFamily="18" charset="-78"/>
              </a:endParaRPr>
            </a:p>
            <a:p>
              <a:pPr marL="0" lvl="0" indent="0" algn="r" defTabSz="711200" rtl="1">
                <a:lnSpc>
                  <a:spcPct val="90000"/>
                </a:lnSpc>
                <a:spcBef>
                  <a:spcPct val="0"/>
                </a:spcBef>
                <a:spcAft>
                  <a:spcPct val="35000"/>
                </a:spcAft>
                <a:buNone/>
              </a:pPr>
              <a:r>
                <a:rPr lang="ar-KW" sz="2000" b="1" kern="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rPr>
                <a:t> </a:t>
              </a:r>
              <a:r>
                <a:rPr lang="ar-KW" kern="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rPr>
                <a:t>عملية تمويل لمشروع أو عمل تجاري من قبل أفراد من عامة الجمهور من خلال منصة التمويل الجماعي</a:t>
              </a:r>
              <a:endParaRPr lang="en-US" kern="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15" name="Freeform: Shape 14">
              <a:extLst>
                <a:ext uri="{FF2B5EF4-FFF2-40B4-BE49-F238E27FC236}">
                  <a16:creationId xmlns:a16="http://schemas.microsoft.com/office/drawing/2014/main" id="{0B1C8D72-41F5-0507-D055-1304FAF8EC7C}"/>
                </a:ext>
              </a:extLst>
            </p:cNvPr>
            <p:cNvSpPr/>
            <p:nvPr/>
          </p:nvSpPr>
          <p:spPr>
            <a:xfrm>
              <a:off x="6172200" y="4173920"/>
              <a:ext cx="5181600" cy="1521000"/>
            </a:xfrm>
            <a:custGeom>
              <a:avLst/>
              <a:gdLst>
                <a:gd name="connsiteX0" fmla="*/ 0 w 5181600"/>
                <a:gd name="connsiteY0" fmla="*/ 234492 h 1406924"/>
                <a:gd name="connsiteX1" fmla="*/ 234492 w 5181600"/>
                <a:gd name="connsiteY1" fmla="*/ 0 h 1406924"/>
                <a:gd name="connsiteX2" fmla="*/ 4947108 w 5181600"/>
                <a:gd name="connsiteY2" fmla="*/ 0 h 1406924"/>
                <a:gd name="connsiteX3" fmla="*/ 5181600 w 5181600"/>
                <a:gd name="connsiteY3" fmla="*/ 234492 h 1406924"/>
                <a:gd name="connsiteX4" fmla="*/ 5181600 w 5181600"/>
                <a:gd name="connsiteY4" fmla="*/ 1172432 h 1406924"/>
                <a:gd name="connsiteX5" fmla="*/ 4947108 w 5181600"/>
                <a:gd name="connsiteY5" fmla="*/ 1406924 h 1406924"/>
                <a:gd name="connsiteX6" fmla="*/ 234492 w 5181600"/>
                <a:gd name="connsiteY6" fmla="*/ 1406924 h 1406924"/>
                <a:gd name="connsiteX7" fmla="*/ 0 w 5181600"/>
                <a:gd name="connsiteY7" fmla="*/ 1172432 h 1406924"/>
                <a:gd name="connsiteX8" fmla="*/ 0 w 5181600"/>
                <a:gd name="connsiteY8" fmla="*/ 234492 h 140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1600" h="1406924">
                  <a:moveTo>
                    <a:pt x="0" y="234492"/>
                  </a:moveTo>
                  <a:cubicBezTo>
                    <a:pt x="0" y="104986"/>
                    <a:pt x="104986" y="0"/>
                    <a:pt x="234492" y="0"/>
                  </a:cubicBezTo>
                  <a:lnTo>
                    <a:pt x="4947108" y="0"/>
                  </a:lnTo>
                  <a:cubicBezTo>
                    <a:pt x="5076614" y="0"/>
                    <a:pt x="5181600" y="104986"/>
                    <a:pt x="5181600" y="234492"/>
                  </a:cubicBezTo>
                  <a:lnTo>
                    <a:pt x="5181600" y="1172432"/>
                  </a:lnTo>
                  <a:cubicBezTo>
                    <a:pt x="5181600" y="1301938"/>
                    <a:pt x="5076614" y="1406924"/>
                    <a:pt x="4947108" y="1406924"/>
                  </a:cubicBezTo>
                  <a:lnTo>
                    <a:pt x="234492" y="1406924"/>
                  </a:lnTo>
                  <a:cubicBezTo>
                    <a:pt x="104986" y="1406924"/>
                    <a:pt x="0" y="1301938"/>
                    <a:pt x="0" y="1172432"/>
                  </a:cubicBezTo>
                  <a:lnTo>
                    <a:pt x="0" y="234492"/>
                  </a:lnTo>
                  <a:close/>
                </a:path>
              </a:pathLst>
            </a:custGeom>
            <a:grpFill/>
            <a:ln>
              <a:solidFill>
                <a:schemeClr val="bg1"/>
              </a:solidFill>
            </a:ln>
          </p:spPr>
          <p:style>
            <a:lnRef idx="0">
              <a:schemeClr val="lt1">
                <a:hueOff val="0"/>
                <a:satOff val="0"/>
                <a:lumOff val="0"/>
                <a:alphaOff val="0"/>
              </a:schemeClr>
            </a:lnRef>
            <a:fillRef idx="3">
              <a:scrgbClr r="0" g="0" b="0"/>
            </a:fillRef>
            <a:effectRef idx="2">
              <a:schemeClr val="accent3">
                <a:hueOff val="2710599"/>
                <a:satOff val="100000"/>
                <a:lumOff val="-14706"/>
                <a:alphaOff val="0"/>
              </a:schemeClr>
            </a:effectRef>
            <a:fontRef idx="minor">
              <a:schemeClr val="lt1"/>
            </a:fontRef>
          </p:style>
          <p:txBody>
            <a:bodyPr spcFirstLastPara="0" vert="horz" wrap="square" lIns="129640" tIns="129640" rIns="129640" bIns="129640" numCol="1" spcCol="1270" anchor="ctr" anchorCtr="0">
              <a:noAutofit/>
            </a:bodyPr>
            <a:lstStyle/>
            <a:p>
              <a:pPr marL="0" lvl="0" indent="0" algn="r" defTabSz="711200" rtl="1">
                <a:lnSpc>
                  <a:spcPct val="90000"/>
                </a:lnSpc>
                <a:spcBef>
                  <a:spcPct val="0"/>
                </a:spcBef>
                <a:spcAft>
                  <a:spcPct val="35000"/>
                </a:spcAft>
                <a:buNone/>
              </a:pPr>
              <a:r>
                <a:rPr lang="ar-KW" b="1" dirty="0">
                  <a:solidFill>
                    <a:srgbClr val="887628"/>
                  </a:solidFill>
                  <a:latin typeface="GE SS Two Bold" panose="020A0503020102020204" pitchFamily="18" charset="-78"/>
                  <a:ea typeface="GE SS Two Bold" panose="020A0503020102020204" pitchFamily="18" charset="-78"/>
                  <a:cs typeface="GE SS Two Bold" panose="020A0503020102020204" pitchFamily="18" charset="-78"/>
                </a:rPr>
                <a:t>التمويل الجماعي القائم على الأوراق المالية:</a:t>
              </a:r>
              <a:endParaRPr lang="en-US" b="1" dirty="0">
                <a:solidFill>
                  <a:srgbClr val="887628"/>
                </a:solidFill>
                <a:latin typeface="GE SS Two Bold" panose="020A0503020102020204" pitchFamily="18" charset="-78"/>
                <a:ea typeface="GE SS Two Bold" panose="020A0503020102020204" pitchFamily="18" charset="-78"/>
                <a:cs typeface="GE SS Two Bold" panose="020A0503020102020204" pitchFamily="18" charset="-78"/>
              </a:endParaRPr>
            </a:p>
            <a:p>
              <a:pPr marL="0" lvl="0" indent="0" algn="r" defTabSz="711200" rtl="1">
                <a:lnSpc>
                  <a:spcPct val="90000"/>
                </a:lnSpc>
                <a:spcBef>
                  <a:spcPct val="0"/>
                </a:spcBef>
                <a:spcAft>
                  <a:spcPct val="35000"/>
                </a:spcAft>
                <a:buNone/>
              </a:pPr>
              <a:r>
                <a:rPr lang="ar-KW" b="1"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rPr>
                <a:t>طريقة للحصول على تمويل لسداد دفعات مشروع محل الطرح لزيادة رأي المال عن طريق تنازل الشركة عن جزء من حصص/ أسهم رأس مالها أو قيامها بإصدار أوراق مالية</a:t>
              </a:r>
              <a:endParaRPr lang="en-US" b="1" dirty="0">
                <a:solidFill>
                  <a:srgbClr val="203864"/>
                </a:solidFill>
                <a:latin typeface="GE SS Two Bold" panose="020A0503020102020204" pitchFamily="18" charset="-78"/>
                <a:ea typeface="GE SS Two Bold" panose="020A0503020102020204" pitchFamily="18" charset="-78"/>
                <a:cs typeface="GE SS Two Bold" panose="020A0503020102020204" pitchFamily="18" charset="-78"/>
              </a:endParaRPr>
            </a:p>
          </p:txBody>
        </p:sp>
      </p:grpSp>
      <p:grpSp>
        <p:nvGrpSpPr>
          <p:cNvPr id="16" name="Group 15">
            <a:extLst>
              <a:ext uri="{FF2B5EF4-FFF2-40B4-BE49-F238E27FC236}">
                <a16:creationId xmlns:a16="http://schemas.microsoft.com/office/drawing/2014/main" id="{D580D18D-370A-7A86-5445-804D27D06F6A}"/>
              </a:ext>
            </a:extLst>
          </p:cNvPr>
          <p:cNvGrpSpPr/>
          <p:nvPr/>
        </p:nvGrpSpPr>
        <p:grpSpPr>
          <a:xfrm>
            <a:off x="10293319" y="1475210"/>
            <a:ext cx="1190871" cy="1062713"/>
            <a:chOff x="4585591" y="3142757"/>
            <a:chExt cx="941066" cy="758070"/>
          </a:xfrm>
          <a:solidFill>
            <a:schemeClr val="bg1"/>
          </a:solidFill>
        </p:grpSpPr>
        <p:sp>
          <p:nvSpPr>
            <p:cNvPr id="17" name="Flowchart: Document 16">
              <a:extLst>
                <a:ext uri="{FF2B5EF4-FFF2-40B4-BE49-F238E27FC236}">
                  <a16:creationId xmlns:a16="http://schemas.microsoft.com/office/drawing/2014/main" id="{7ACCB61D-1DBE-AF9F-8C8C-DFAB849E5B24}"/>
                </a:ext>
              </a:extLst>
            </p:cNvPr>
            <p:cNvSpPr/>
            <p:nvPr/>
          </p:nvSpPr>
          <p:spPr>
            <a:xfrm>
              <a:off x="4585591" y="3142757"/>
              <a:ext cx="941066" cy="758070"/>
            </a:xfrm>
            <a:prstGeom prst="flowChartDocument">
              <a:avLst/>
            </a:prstGeom>
            <a:grp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18" name="Graphic 17" descr="Users with solid fill">
              <a:extLst>
                <a:ext uri="{FF2B5EF4-FFF2-40B4-BE49-F238E27FC236}">
                  <a16:creationId xmlns:a16="http://schemas.microsoft.com/office/drawing/2014/main" id="{1E53F4E4-E271-355D-AD5C-F001361C22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63347" y="3241015"/>
              <a:ext cx="541376" cy="541376"/>
            </a:xfrm>
            <a:prstGeom prst="rect">
              <a:avLst/>
            </a:prstGeom>
          </p:spPr>
        </p:pic>
      </p:grpSp>
    </p:spTree>
    <p:extLst>
      <p:ext uri="{BB962C8B-B14F-4D97-AF65-F5344CB8AC3E}">
        <p14:creationId xmlns:p14="http://schemas.microsoft.com/office/powerpoint/2010/main" val="2643767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Rounded Corners 35">
            <a:extLst>
              <a:ext uri="{FF2B5EF4-FFF2-40B4-BE49-F238E27FC236}">
                <a16:creationId xmlns:a16="http://schemas.microsoft.com/office/drawing/2014/main" id="{691950C1-9BF7-5FDA-5A0B-1FE316051FD9}"/>
              </a:ext>
            </a:extLst>
          </p:cNvPr>
          <p:cNvSpPr/>
          <p:nvPr/>
        </p:nvSpPr>
        <p:spPr>
          <a:xfrm>
            <a:off x="2044180" y="4508627"/>
            <a:ext cx="3973674" cy="16334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ctr"/>
            <a:r>
              <a:rPr lang="ar-SA" sz="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rPr>
              <a:t>إتاحة فرص استثمارية لصغار المستثمرين ورواد الأعمال</a:t>
            </a:r>
            <a:endParaRPr lang="en-US" sz="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endParaRPr>
          </a:p>
          <a:p>
            <a:pPr algn="ctr"/>
            <a:endParaRPr lang="en-US" sz="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endParaRPr>
          </a:p>
        </p:txBody>
      </p:sp>
      <p:pic>
        <p:nvPicPr>
          <p:cNvPr id="4" name="Picture 3">
            <a:extLst>
              <a:ext uri="{FF2B5EF4-FFF2-40B4-BE49-F238E27FC236}">
                <a16:creationId xmlns:a16="http://schemas.microsoft.com/office/drawing/2014/main" id="{1080F119-C5F4-68F4-1F4D-3B11F35A1702}"/>
              </a:ext>
            </a:extLst>
          </p:cNvPr>
          <p:cNvPicPr>
            <a:picLocks/>
          </p:cNvPicPr>
          <p:nvPr/>
        </p:nvPicPr>
        <p:blipFill rotWithShape="1">
          <a:blip r:embed="rId2" cstate="print">
            <a:extLst>
              <a:ext uri="{28A0092B-C50C-407E-A947-70E740481C1C}">
                <a14:useLocalDpi xmlns:a14="http://schemas.microsoft.com/office/drawing/2010/main" val="0"/>
              </a:ext>
            </a:extLst>
          </a:blip>
          <a:srcRect r="7166"/>
          <a:stretch/>
        </p:blipFill>
        <p:spPr bwMode="auto">
          <a:xfrm>
            <a:off x="10069674" y="174133"/>
            <a:ext cx="1865152" cy="787892"/>
          </a:xfrm>
          <a:prstGeom prst="rect">
            <a:avLst/>
          </a:prstGeom>
          <a:ln>
            <a:noFill/>
          </a:ln>
          <a:extLst>
            <a:ext uri="{53640926-AAD7-44D8-BBD7-CCE9431645EC}">
              <a14:shadowObscured xmlns:a14="http://schemas.microsoft.com/office/drawing/2010/main"/>
            </a:ext>
          </a:extLst>
        </p:spPr>
      </p:pic>
      <p:sp>
        <p:nvSpPr>
          <p:cNvPr id="8" name="Rectangle 7" descr="Bullseye">
            <a:extLst>
              <a:ext uri="{FF2B5EF4-FFF2-40B4-BE49-F238E27FC236}">
                <a16:creationId xmlns:a16="http://schemas.microsoft.com/office/drawing/2014/main" id="{831828E2-465F-A3C6-16AE-538944B282FE}"/>
              </a:ext>
            </a:extLst>
          </p:cNvPr>
          <p:cNvSpPr/>
          <p:nvPr/>
        </p:nvSpPr>
        <p:spPr>
          <a:xfrm>
            <a:off x="3769020" y="4461674"/>
            <a:ext cx="594458" cy="891688"/>
          </a:xfrm>
          <a:prstGeom prst="rect">
            <a:avLst/>
          </a:prstGeo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9347" t="10436" r="-9347" b="10436"/>
            </a:stretch>
          </a:blipFill>
        </p:spPr>
        <p:style>
          <a:lnRef idx="0">
            <a:schemeClr val="lt1">
              <a:hueOff val="0"/>
              <a:satOff val="0"/>
              <a:lumOff val="0"/>
              <a:alphaOff val="0"/>
            </a:schemeClr>
          </a:lnRef>
          <a:fillRef idx="1">
            <a:scrgbClr r="0" g="0" b="0"/>
          </a:fillRef>
          <a:effectRef idx="3">
            <a:schemeClr val="accent2">
              <a:tint val="50000"/>
              <a:hueOff val="-293554"/>
              <a:satOff val="-25390"/>
              <a:lumOff val="-254"/>
              <a:alphaOff val="0"/>
            </a:schemeClr>
          </a:effectRef>
          <a:fontRef idx="minor">
            <a:schemeClr val="lt1">
              <a:hueOff val="0"/>
              <a:satOff val="0"/>
              <a:lumOff val="0"/>
              <a:alphaOff val="0"/>
            </a:schemeClr>
          </a:fontRef>
        </p:style>
        <p:txBody>
          <a:bodyPr/>
          <a:lstStyle/>
          <a:p>
            <a:endParaRPr lang="en-US"/>
          </a:p>
        </p:txBody>
      </p:sp>
      <p:sp>
        <p:nvSpPr>
          <p:cNvPr id="21" name="Title 1">
            <a:extLst>
              <a:ext uri="{FF2B5EF4-FFF2-40B4-BE49-F238E27FC236}">
                <a16:creationId xmlns:a16="http://schemas.microsoft.com/office/drawing/2014/main" id="{DA4DF440-AB0D-ABF9-53BD-4935D4E9A3FB}"/>
              </a:ext>
            </a:extLst>
          </p:cNvPr>
          <p:cNvSpPr>
            <a:spLocks noGrp="1"/>
          </p:cNvSpPr>
          <p:nvPr>
            <p:ph type="title"/>
          </p:nvPr>
        </p:nvSpPr>
        <p:spPr>
          <a:xfrm>
            <a:off x="1197527" y="892282"/>
            <a:ext cx="9067800" cy="1325563"/>
          </a:xfrm>
          <a:ln w="38100">
            <a:noFill/>
          </a:ln>
        </p:spPr>
        <p:txBody>
          <a:bodyPr vert="horz" lIns="91440" tIns="45720" rIns="91440" bIns="45720" rtlCol="0" anchor="ctr">
            <a:normAutofit/>
          </a:bodyPr>
          <a:lstStyle/>
          <a:p>
            <a:pPr algn="ctr" rtl="1"/>
            <a:r>
              <a:rPr lang="ar-KW" sz="28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rPr>
              <a:t>مستهدفات التمويل الجماعي القائم على الأوراق المالية</a:t>
            </a:r>
            <a:endParaRPr lang="en-US" sz="2800" dirty="0">
              <a:solidFill>
                <a:srgbClr val="BA941C"/>
              </a:solidFill>
              <a:latin typeface="GE SS Two Bold" panose="020A0503020102020204" pitchFamily="18" charset="-78"/>
              <a:ea typeface="GE SS Two Bold" panose="020A0503020102020204" pitchFamily="18" charset="-78"/>
              <a:cs typeface="GE SS Two Bold" panose="020A0503020102020204" pitchFamily="18" charset="-78"/>
            </a:endParaRPr>
          </a:p>
        </p:txBody>
      </p:sp>
      <p:cxnSp>
        <p:nvCxnSpPr>
          <p:cNvPr id="22" name="Straight Connector 21">
            <a:extLst>
              <a:ext uri="{FF2B5EF4-FFF2-40B4-BE49-F238E27FC236}">
                <a16:creationId xmlns:a16="http://schemas.microsoft.com/office/drawing/2014/main" id="{0FABF277-E176-E37B-B0BF-B202B73BE3CA}"/>
              </a:ext>
            </a:extLst>
          </p:cNvPr>
          <p:cNvCxnSpPr>
            <a:cxnSpLocks/>
          </p:cNvCxnSpPr>
          <p:nvPr/>
        </p:nvCxnSpPr>
        <p:spPr>
          <a:xfrm>
            <a:off x="2156653" y="1985366"/>
            <a:ext cx="9222297" cy="0"/>
          </a:xfrm>
          <a:prstGeom prst="line">
            <a:avLst/>
          </a:prstGeom>
          <a:ln>
            <a:solidFill>
              <a:schemeClr val="accent4">
                <a:lumMod val="75000"/>
              </a:schemeClr>
            </a:solidFill>
          </a:ln>
        </p:spPr>
        <p:style>
          <a:lnRef idx="3">
            <a:schemeClr val="accent1"/>
          </a:lnRef>
          <a:fillRef idx="0">
            <a:schemeClr val="accent1"/>
          </a:fillRef>
          <a:effectRef idx="2">
            <a:schemeClr val="accent1"/>
          </a:effectRef>
          <a:fontRef idx="minor">
            <a:schemeClr val="tx1"/>
          </a:fontRef>
        </p:style>
      </p:cxnSp>
      <p:sp>
        <p:nvSpPr>
          <p:cNvPr id="33" name="Rectangle: Rounded Corners 32">
            <a:extLst>
              <a:ext uri="{FF2B5EF4-FFF2-40B4-BE49-F238E27FC236}">
                <a16:creationId xmlns:a16="http://schemas.microsoft.com/office/drawing/2014/main" id="{2E134835-7DFD-5CBD-838F-7A0F2BA15DEA}"/>
              </a:ext>
            </a:extLst>
          </p:cNvPr>
          <p:cNvSpPr/>
          <p:nvPr/>
        </p:nvSpPr>
        <p:spPr>
          <a:xfrm>
            <a:off x="6174146" y="2630622"/>
            <a:ext cx="3973674" cy="16334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ar-SA" sz="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rPr>
              <a:t>توفير قنوات تعامل مباشرة تجمع المستثمرين المهتمين في استثمار أموالهم بالمشاريع الصغيرة والمتوسطة</a:t>
            </a:r>
            <a:endParaRPr lang="en-US" sz="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endParaRPr>
          </a:p>
          <a:p>
            <a:pPr algn="ctr"/>
            <a:endParaRPr lang="en-US" sz="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6" name="Rectangle 5" descr="Filter">
            <a:extLst>
              <a:ext uri="{FF2B5EF4-FFF2-40B4-BE49-F238E27FC236}">
                <a16:creationId xmlns:a16="http://schemas.microsoft.com/office/drawing/2014/main" id="{BFA9E879-977F-1374-447F-4FAC643B56E2}"/>
              </a:ext>
            </a:extLst>
          </p:cNvPr>
          <p:cNvSpPr/>
          <p:nvPr/>
        </p:nvSpPr>
        <p:spPr>
          <a:xfrm>
            <a:off x="7937048" y="2599381"/>
            <a:ext cx="594458" cy="891688"/>
          </a:xfrm>
          <a:prstGeom prst="rect">
            <a:avLst/>
          </a:prstGeom>
          <a:blipFill dpi="0"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9347" t="10436" r="-9347" b="10436"/>
            </a:stretch>
          </a:blipFill>
        </p:spPr>
        <p:style>
          <a:lnRef idx="0">
            <a:schemeClr val="lt1">
              <a:hueOff val="0"/>
              <a:satOff val="0"/>
              <a:lumOff val="0"/>
              <a:alphaOff val="0"/>
            </a:schemeClr>
          </a:lnRef>
          <a:fillRef idx="1">
            <a:scrgbClr r="0" g="0" b="0"/>
          </a:fillRef>
          <a:effectRef idx="3">
            <a:schemeClr val="accent2">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34" name="Rectangle: Rounded Corners 33">
            <a:extLst>
              <a:ext uri="{FF2B5EF4-FFF2-40B4-BE49-F238E27FC236}">
                <a16:creationId xmlns:a16="http://schemas.microsoft.com/office/drawing/2014/main" id="{38125C67-CAD2-A834-FAD9-D61A3DBC2AEF}"/>
              </a:ext>
            </a:extLst>
          </p:cNvPr>
          <p:cNvSpPr/>
          <p:nvPr/>
        </p:nvSpPr>
        <p:spPr>
          <a:xfrm>
            <a:off x="6174146" y="4508627"/>
            <a:ext cx="3973674" cy="16334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ctr" rtl="1"/>
            <a:r>
              <a:rPr lang="ar-SA" sz="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rPr>
              <a:t>زيادة مستوى السيولة في السوق من خلال توفير قنوات تمويل أخرى بخلاف قنوات التمويل التقليدية</a:t>
            </a:r>
            <a:endParaRPr lang="en-US" sz="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endParaRPr>
          </a:p>
          <a:p>
            <a:pPr algn="ctr"/>
            <a:endParaRPr lang="en-US" sz="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10" name="Rectangle 9" descr="Money">
            <a:extLst>
              <a:ext uri="{FF2B5EF4-FFF2-40B4-BE49-F238E27FC236}">
                <a16:creationId xmlns:a16="http://schemas.microsoft.com/office/drawing/2014/main" id="{77F08D48-E23D-6699-7FD3-497E62C5B912}"/>
              </a:ext>
            </a:extLst>
          </p:cNvPr>
          <p:cNvSpPr/>
          <p:nvPr/>
        </p:nvSpPr>
        <p:spPr>
          <a:xfrm>
            <a:off x="7937048" y="4460159"/>
            <a:ext cx="594458" cy="891688"/>
          </a:xfrm>
          <a:prstGeom prst="rect">
            <a:avLst/>
          </a:prstGeom>
          <a:blipFill dpi="0"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9347" t="10436" r="-9347" b="10436"/>
            </a:stretch>
          </a:blipFill>
        </p:spPr>
        <p:style>
          <a:lnRef idx="0">
            <a:schemeClr val="lt1">
              <a:hueOff val="0"/>
              <a:satOff val="0"/>
              <a:lumOff val="0"/>
              <a:alphaOff val="0"/>
            </a:schemeClr>
          </a:lnRef>
          <a:fillRef idx="1">
            <a:scrgbClr r="0" g="0" b="0"/>
          </a:fillRef>
          <a:effectRef idx="3">
            <a:schemeClr val="accent2">
              <a:tint val="50000"/>
              <a:hueOff val="-587108"/>
              <a:satOff val="-50780"/>
              <a:lumOff val="-508"/>
              <a:alphaOff val="0"/>
            </a:schemeClr>
          </a:effectRef>
          <a:fontRef idx="minor">
            <a:schemeClr val="lt1">
              <a:hueOff val="0"/>
              <a:satOff val="0"/>
              <a:lumOff val="0"/>
              <a:alphaOff val="0"/>
            </a:schemeClr>
          </a:fontRef>
        </p:style>
        <p:txBody>
          <a:bodyPr/>
          <a:lstStyle/>
          <a:p>
            <a:endParaRPr lang="en-US"/>
          </a:p>
        </p:txBody>
      </p:sp>
      <p:sp>
        <p:nvSpPr>
          <p:cNvPr id="35" name="Rectangle: Rounded Corners 34">
            <a:extLst>
              <a:ext uri="{FF2B5EF4-FFF2-40B4-BE49-F238E27FC236}">
                <a16:creationId xmlns:a16="http://schemas.microsoft.com/office/drawing/2014/main" id="{473E1803-1578-633B-87B4-09B41D01AA2A}"/>
              </a:ext>
            </a:extLst>
          </p:cNvPr>
          <p:cNvSpPr/>
          <p:nvPr/>
        </p:nvSpPr>
        <p:spPr>
          <a:xfrm>
            <a:off x="2027832" y="2630622"/>
            <a:ext cx="3973674" cy="16334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ctr" rtl="1"/>
            <a:r>
              <a:rPr lang="ar-SA" sz="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rPr>
              <a:t>زيادة وعي وثقافة أطراف الخدمة في الجوانب المالية والاستثمارية، بما يساعد على الارتقاء بكفاءة تعاملاتهم المالية في السوق المالي الكويتي</a:t>
            </a:r>
            <a:endParaRPr lang="en-US" sz="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endParaRPr>
          </a:p>
          <a:p>
            <a:pPr algn="ctr"/>
            <a:endParaRPr lang="en-US" sz="1200" dirty="0">
              <a:solidFill>
                <a:srgbClr val="093D6C"/>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12" name="Rectangle 11" descr="Lightbulb and gear">
            <a:extLst>
              <a:ext uri="{FF2B5EF4-FFF2-40B4-BE49-F238E27FC236}">
                <a16:creationId xmlns:a16="http://schemas.microsoft.com/office/drawing/2014/main" id="{CFF47EA9-360E-2041-5282-A28C6EFDF1A1}"/>
              </a:ext>
            </a:extLst>
          </p:cNvPr>
          <p:cNvSpPr/>
          <p:nvPr/>
        </p:nvSpPr>
        <p:spPr>
          <a:xfrm>
            <a:off x="3769020" y="2583669"/>
            <a:ext cx="594458" cy="891688"/>
          </a:xfrm>
          <a:prstGeom prst="rect">
            <a:avLst/>
          </a:prstGeom>
          <a:blipFill dpi="0"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9347" t="10436" r="-9347" b="10436"/>
            </a:stretch>
          </a:blipFill>
        </p:spPr>
        <p:style>
          <a:lnRef idx="0">
            <a:schemeClr val="lt1">
              <a:hueOff val="0"/>
              <a:satOff val="0"/>
              <a:lumOff val="0"/>
              <a:alphaOff val="0"/>
            </a:schemeClr>
          </a:lnRef>
          <a:fillRef idx="1">
            <a:scrgbClr r="0" g="0" b="0"/>
          </a:fillRef>
          <a:effectRef idx="3">
            <a:schemeClr val="accent2">
              <a:tint val="50000"/>
              <a:hueOff val="-880662"/>
              <a:satOff val="-76170"/>
              <a:lumOff val="-762"/>
              <a:alphaOff val="0"/>
            </a:schemeClr>
          </a:effectRef>
          <a:fontRef idx="minor">
            <a:schemeClr val="lt1">
              <a:hueOff val="0"/>
              <a:satOff val="0"/>
              <a:lumOff val="0"/>
              <a:alphaOff val="0"/>
            </a:schemeClr>
          </a:fontRef>
        </p:style>
        <p:txBody>
          <a:bodyPr/>
          <a:lstStyle/>
          <a:p>
            <a:endParaRPr lang="en-US"/>
          </a:p>
        </p:txBody>
      </p:sp>
      <p:grpSp>
        <p:nvGrpSpPr>
          <p:cNvPr id="37" name="Group 36">
            <a:extLst>
              <a:ext uri="{FF2B5EF4-FFF2-40B4-BE49-F238E27FC236}">
                <a16:creationId xmlns:a16="http://schemas.microsoft.com/office/drawing/2014/main" id="{343D4C07-62FC-4377-C254-82D9C79FEA0C}"/>
              </a:ext>
            </a:extLst>
          </p:cNvPr>
          <p:cNvGrpSpPr/>
          <p:nvPr/>
        </p:nvGrpSpPr>
        <p:grpSpPr>
          <a:xfrm>
            <a:off x="10265327" y="1447217"/>
            <a:ext cx="1190871" cy="1062713"/>
            <a:chOff x="4585591" y="3142757"/>
            <a:chExt cx="941066" cy="758070"/>
          </a:xfrm>
          <a:solidFill>
            <a:schemeClr val="bg1"/>
          </a:solidFill>
        </p:grpSpPr>
        <p:sp>
          <p:nvSpPr>
            <p:cNvPr id="38" name="Flowchart: Document 37">
              <a:extLst>
                <a:ext uri="{FF2B5EF4-FFF2-40B4-BE49-F238E27FC236}">
                  <a16:creationId xmlns:a16="http://schemas.microsoft.com/office/drawing/2014/main" id="{CEC30EE6-9B1D-8B13-229C-0A2FF238CE4C}"/>
                </a:ext>
              </a:extLst>
            </p:cNvPr>
            <p:cNvSpPr/>
            <p:nvPr/>
          </p:nvSpPr>
          <p:spPr>
            <a:xfrm>
              <a:off x="4585591" y="3142757"/>
              <a:ext cx="941066" cy="758070"/>
            </a:xfrm>
            <a:prstGeom prst="flowChartDocument">
              <a:avLst/>
            </a:prstGeom>
            <a:grp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39" name="Graphic 38" descr="Users with solid fill">
              <a:extLst>
                <a:ext uri="{FF2B5EF4-FFF2-40B4-BE49-F238E27FC236}">
                  <a16:creationId xmlns:a16="http://schemas.microsoft.com/office/drawing/2014/main" id="{A19651D7-7E89-EF07-2345-52CF4960E53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763347" y="3241015"/>
              <a:ext cx="541376" cy="541376"/>
            </a:xfrm>
            <a:prstGeom prst="rect">
              <a:avLst/>
            </a:prstGeom>
          </p:spPr>
        </p:pic>
      </p:grpSp>
    </p:spTree>
    <p:extLst>
      <p:ext uri="{BB962C8B-B14F-4D97-AF65-F5344CB8AC3E}">
        <p14:creationId xmlns:p14="http://schemas.microsoft.com/office/powerpoint/2010/main" val="30175084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TAGS_ICONS"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6660</TotalTime>
  <Words>3778</Words>
  <Application>Microsoft Office PowerPoint</Application>
  <PresentationFormat>Widescreen</PresentationFormat>
  <Paragraphs>304</Paragraphs>
  <Slides>37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Calibri Light</vt:lpstr>
      <vt:lpstr>Courier New</vt:lpstr>
      <vt:lpstr>GE SS Two Bold</vt:lpstr>
      <vt:lpstr>GE SS Two Light</vt:lpstr>
      <vt:lpstr>mohammad bold art 1</vt:lpstr>
      <vt:lpstr>Office Theme</vt:lpstr>
      <vt:lpstr>PowerPoint Presentation</vt:lpstr>
      <vt:lpstr>محتوى ورشة العمل</vt:lpstr>
      <vt:lpstr>PowerPoint Presentation</vt:lpstr>
      <vt:lpstr>مشروع الهيئة لتنظيم التقنيات المالية المتعلقة بأنشطة الأوراق المالية</vt:lpstr>
      <vt:lpstr>PowerPoint Presentation</vt:lpstr>
      <vt:lpstr>صدور القرار رقم (10) لسنة 2023 بشأن إطلاق الكتاب التاسع عشر (التقنيات المالية) </vt:lpstr>
      <vt:lpstr>PowerPoint Presentation</vt:lpstr>
      <vt:lpstr>         خدمة التمويل الجماعي القائم على الأوراق المالية</vt:lpstr>
      <vt:lpstr>مستهدفات التمويل الجماعي القائم على الأوراق المالية</vt:lpstr>
      <vt:lpstr>PowerPoint Presentation</vt:lpstr>
      <vt:lpstr>PowerPoint Presentation</vt:lpstr>
      <vt:lpstr>طريقة عمل التمويل الجماعي القائم على الأوراق المالية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مستهدفات خدمة مستشار الاستثمار الآلي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Capital Markets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Altaf AlFaraj</dc:creator>
  <cp:lastModifiedBy>lulwa alfadalah</cp:lastModifiedBy>
  <cp:revision>51</cp:revision>
  <dcterms:created xsi:type="dcterms:W3CDTF">2024-02-28T09:42:24Z</dcterms:created>
  <dcterms:modified xsi:type="dcterms:W3CDTF">2024-03-04T20:01:15Z</dcterms:modified>
</cp:coreProperties>
</file>